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</p:sldMasterIdLst>
  <p:notesMasterIdLst>
    <p:notesMasterId r:id="rId26"/>
  </p:notesMasterIdLst>
  <p:sldIdLst>
    <p:sldId id="257" r:id="rId5"/>
    <p:sldId id="258" r:id="rId6"/>
    <p:sldId id="260" r:id="rId7"/>
    <p:sldId id="259" r:id="rId8"/>
    <p:sldId id="261" r:id="rId9"/>
    <p:sldId id="256" r:id="rId10"/>
    <p:sldId id="262" r:id="rId11"/>
    <p:sldId id="264" r:id="rId12"/>
    <p:sldId id="265" r:id="rId13"/>
    <p:sldId id="268" r:id="rId14"/>
    <p:sldId id="266" r:id="rId15"/>
    <p:sldId id="269" r:id="rId16"/>
    <p:sldId id="263" r:id="rId17"/>
    <p:sldId id="270" r:id="rId18"/>
    <p:sldId id="273" r:id="rId19"/>
    <p:sldId id="271" r:id="rId20"/>
    <p:sldId id="274" r:id="rId21"/>
    <p:sldId id="275" r:id="rId22"/>
    <p:sldId id="276" r:id="rId23"/>
    <p:sldId id="277" r:id="rId24"/>
    <p:sldId id="278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630DB88-B398-4566-959B-F2BE1747B9FB}">
          <p14:sldIdLst>
            <p14:sldId id="257"/>
            <p14:sldId id="258"/>
            <p14:sldId id="260"/>
            <p14:sldId id="259"/>
            <p14:sldId id="261"/>
            <p14:sldId id="256"/>
            <p14:sldId id="262"/>
            <p14:sldId id="264"/>
            <p14:sldId id="265"/>
            <p14:sldId id="268"/>
            <p14:sldId id="266"/>
            <p14:sldId id="269"/>
            <p14:sldId id="263"/>
          </p14:sldIdLst>
        </p14:section>
        <p14:section name="6.11" id="{5EE3FA98-8709-4AFD-B3D8-FD0F8056A7C3}">
          <p14:sldIdLst>
            <p14:sldId id="270"/>
            <p14:sldId id="273"/>
            <p14:sldId id="271"/>
            <p14:sldId id="274"/>
            <p14:sldId id="275"/>
            <p14:sldId id="276"/>
          </p14:sldIdLst>
        </p14:section>
        <p14:section name="6.18" id="{9DAAC6F5-4F90-4918-B172-F046A214D646}">
          <p14:sldIdLst>
            <p14:sldId id="277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96B5AA-3C85-4193-97EC-6772FB1D2D6A}" type="doc">
      <dgm:prSet loTypeId="urn:microsoft.com/office/officeart/2011/layout/TabList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 altLang="zh-CN"/>
        </a:p>
      </dgm:t>
    </dgm:pt>
    <dgm:pt modelId="{968EECE5-588D-43D6-B62D-975BA962A2DB}">
      <dgm:prSet phldrT="[Text]"/>
      <dgm:spPr/>
      <dgm:t>
        <a:bodyPr/>
        <a:lstStyle/>
        <a:p>
          <a:r>
            <a:rPr lang="en-US" altLang="zh-CN" dirty="0" smtClean="0"/>
            <a:t>Step 1</a:t>
          </a:r>
          <a:endParaRPr lang="en-US" altLang="zh-CN" dirty="0"/>
        </a:p>
      </dgm:t>
    </dgm:pt>
    <dgm:pt modelId="{95E1787F-BD9A-44F4-B6C9-694883FBE58B}" type="parTrans" cxnId="{3011FF49-F796-4831-A0FB-7F70924DCB4B}">
      <dgm:prSet/>
      <dgm:spPr/>
      <dgm:t>
        <a:bodyPr/>
        <a:lstStyle/>
        <a:p>
          <a:endParaRPr lang="en-US" altLang="zh-CN"/>
        </a:p>
      </dgm:t>
    </dgm:pt>
    <dgm:pt modelId="{CEC719E0-0E78-455C-9365-01439DA7E844}" type="sibTrans" cxnId="{3011FF49-F796-4831-A0FB-7F70924DCB4B}">
      <dgm:prSet/>
      <dgm:spPr/>
      <dgm:t>
        <a:bodyPr/>
        <a:lstStyle/>
        <a:p>
          <a:endParaRPr lang="en-US" altLang="zh-CN"/>
        </a:p>
      </dgm:t>
    </dgm:pt>
    <dgm:pt modelId="{2F8162D7-0986-4213-8F76-512F29CFE7A2}">
      <dgm:prSet phldrT="[Text]" custT="1"/>
      <dgm:spPr/>
      <dgm:t>
        <a:bodyPr/>
        <a:lstStyle/>
        <a:p>
          <a:r>
            <a:rPr lang="en-US" altLang="zh-CN" sz="3300" dirty="0" smtClean="0"/>
            <a:t> </a:t>
          </a:r>
          <a:r>
            <a:rPr lang="en-US" altLang="zh-CN" sz="2400" dirty="0" smtClean="0"/>
            <a:t>RG frequency control</a:t>
          </a:r>
          <a:endParaRPr lang="en-US" altLang="zh-CN" sz="2400" dirty="0"/>
        </a:p>
      </dgm:t>
    </dgm:pt>
    <dgm:pt modelId="{EA573757-727C-40F6-B9A7-D18933DCB832}" type="parTrans" cxnId="{368AD63B-27CB-4213-BFD6-44BA8A144300}">
      <dgm:prSet/>
      <dgm:spPr/>
      <dgm:t>
        <a:bodyPr/>
        <a:lstStyle/>
        <a:p>
          <a:endParaRPr lang="en-US" altLang="zh-CN"/>
        </a:p>
      </dgm:t>
    </dgm:pt>
    <dgm:pt modelId="{C9753C4B-DCF4-4811-8A8B-7A62F9D0CE58}" type="sibTrans" cxnId="{368AD63B-27CB-4213-BFD6-44BA8A144300}">
      <dgm:prSet/>
      <dgm:spPr/>
      <dgm:t>
        <a:bodyPr/>
        <a:lstStyle/>
        <a:p>
          <a:endParaRPr lang="en-US" altLang="zh-CN"/>
        </a:p>
      </dgm:t>
    </dgm:pt>
    <dgm:pt modelId="{9DC91B3B-5BE7-4051-9A25-B50C114187D3}">
      <dgm:prSet phldrT="[Text]" custT="1"/>
      <dgm:spPr/>
      <dgm:t>
        <a:bodyPr/>
        <a:lstStyle/>
        <a:p>
          <a:pPr>
            <a:lnSpc>
              <a:spcPct val="150000"/>
            </a:lnSpc>
          </a:pPr>
          <a:r>
            <a:rPr lang="en-US" altLang="zh-CN" sz="2400" dirty="0" smtClean="0"/>
            <a:t>Determine how G</a:t>
          </a:r>
          <a:r>
            <a:rPr lang="en-US" altLang="zh-CN" sz="2400" i="0" dirty="0" smtClean="0"/>
            <a:t>w</a:t>
          </a:r>
          <a:r>
            <a:rPr lang="en-US" altLang="zh-CN" sz="2400" dirty="0" smtClean="0"/>
            <a:t> and drives/feedback influence the rhythm generation of the RG component.</a:t>
          </a:r>
          <a:endParaRPr lang="en-US" altLang="zh-CN" sz="2400" dirty="0"/>
        </a:p>
      </dgm:t>
    </dgm:pt>
    <dgm:pt modelId="{C1C218CA-0091-46D5-856D-01A3E469E683}" type="parTrans" cxnId="{50EC8CEF-A6B9-460B-B1EB-6E23FAB03245}">
      <dgm:prSet/>
      <dgm:spPr/>
      <dgm:t>
        <a:bodyPr/>
        <a:lstStyle/>
        <a:p>
          <a:endParaRPr lang="en-US" altLang="zh-CN"/>
        </a:p>
      </dgm:t>
    </dgm:pt>
    <dgm:pt modelId="{EA4587B2-F675-4AE1-91FA-73CC80F13FB7}" type="sibTrans" cxnId="{50EC8CEF-A6B9-460B-B1EB-6E23FAB03245}">
      <dgm:prSet/>
      <dgm:spPr/>
      <dgm:t>
        <a:bodyPr/>
        <a:lstStyle/>
        <a:p>
          <a:endParaRPr lang="en-US" altLang="zh-CN"/>
        </a:p>
      </dgm:t>
    </dgm:pt>
    <dgm:pt modelId="{CB799EC9-4114-4C5B-96B5-8A4F00E37976}">
      <dgm:prSet phldrT="[Text]"/>
      <dgm:spPr/>
      <dgm:t>
        <a:bodyPr/>
        <a:lstStyle/>
        <a:p>
          <a:r>
            <a:rPr lang="en-US" altLang="zh-CN" dirty="0" smtClean="0"/>
            <a:t>Step 2</a:t>
          </a:r>
          <a:endParaRPr lang="en-US" altLang="zh-CN" dirty="0"/>
        </a:p>
      </dgm:t>
    </dgm:pt>
    <dgm:pt modelId="{0AF161D1-4242-4F48-BF07-970787B6FE48}" type="parTrans" cxnId="{9FED0D2A-4B19-48A4-ABB4-EF78B6343D17}">
      <dgm:prSet/>
      <dgm:spPr/>
      <dgm:t>
        <a:bodyPr/>
        <a:lstStyle/>
        <a:p>
          <a:endParaRPr lang="en-US" altLang="zh-CN"/>
        </a:p>
      </dgm:t>
    </dgm:pt>
    <dgm:pt modelId="{DD10348C-CB81-40B6-84E6-2EDD4214EF10}" type="sibTrans" cxnId="{9FED0D2A-4B19-48A4-ABB4-EF78B6343D17}">
      <dgm:prSet/>
      <dgm:spPr/>
      <dgm:t>
        <a:bodyPr/>
        <a:lstStyle/>
        <a:p>
          <a:endParaRPr lang="en-US" altLang="zh-CN"/>
        </a:p>
      </dgm:t>
    </dgm:pt>
    <dgm:pt modelId="{1DF422A0-7F78-40DC-B242-F502B1ECE5E1}">
      <dgm:prSet phldrT="[Text]" custT="1"/>
      <dgm:spPr/>
      <dgm:t>
        <a:bodyPr/>
        <a:lstStyle/>
        <a:p>
          <a:r>
            <a:rPr lang="en-US" altLang="zh-CN" sz="3300" dirty="0" smtClean="0"/>
            <a:t> </a:t>
          </a:r>
          <a:r>
            <a:rPr lang="en-US" altLang="zh-CN" sz="2400" dirty="0" smtClean="0"/>
            <a:t>RG phase response curve</a:t>
          </a:r>
          <a:r>
            <a:rPr lang="en-US" altLang="zh-CN" sz="3500" dirty="0" smtClean="0"/>
            <a:t> </a:t>
          </a:r>
          <a:endParaRPr lang="en-US" altLang="zh-CN" sz="3500" dirty="0"/>
        </a:p>
      </dgm:t>
    </dgm:pt>
    <dgm:pt modelId="{7D722F61-F2D8-4AFA-ACC7-FDD99FDC1EB4}" type="parTrans" cxnId="{07E277BC-5D52-4CA8-A7B7-F55C7C3634C1}">
      <dgm:prSet/>
      <dgm:spPr/>
      <dgm:t>
        <a:bodyPr/>
        <a:lstStyle/>
        <a:p>
          <a:endParaRPr lang="en-US" altLang="zh-CN"/>
        </a:p>
      </dgm:t>
    </dgm:pt>
    <dgm:pt modelId="{839D0F52-DE5F-4651-BD1A-172AFA536C05}" type="sibTrans" cxnId="{07E277BC-5D52-4CA8-A7B7-F55C7C3634C1}">
      <dgm:prSet/>
      <dgm:spPr/>
      <dgm:t>
        <a:bodyPr/>
        <a:lstStyle/>
        <a:p>
          <a:endParaRPr lang="en-US" altLang="zh-CN"/>
        </a:p>
      </dgm:t>
    </dgm:pt>
    <dgm:pt modelId="{20C4E1A0-2B49-4C5D-8E9E-2E0A80CC191B}">
      <dgm:prSet phldrT="[Text]" custT="1"/>
      <dgm:spPr/>
      <dgm:t>
        <a:bodyPr/>
        <a:lstStyle/>
        <a:p>
          <a:pPr>
            <a:lnSpc>
              <a:spcPct val="150000"/>
            </a:lnSpc>
          </a:pPr>
          <a:r>
            <a:rPr lang="en-US" altLang="zh-CN" sz="2400" dirty="0" smtClean="0"/>
            <a:t>Investigate the influence of the Gw on the phase response to perturbations.</a:t>
          </a:r>
          <a:endParaRPr lang="en-US" altLang="zh-CN" sz="2400" dirty="0"/>
        </a:p>
      </dgm:t>
    </dgm:pt>
    <dgm:pt modelId="{D92F1E41-E6B6-4588-9A21-E780CF60D82C}" type="parTrans" cxnId="{402B0197-F3CF-4E6A-8E0A-723B70F1CE18}">
      <dgm:prSet/>
      <dgm:spPr/>
      <dgm:t>
        <a:bodyPr/>
        <a:lstStyle/>
        <a:p>
          <a:endParaRPr lang="en-US" altLang="zh-CN"/>
        </a:p>
      </dgm:t>
    </dgm:pt>
    <dgm:pt modelId="{B540B428-B385-4F8D-8C70-74912A98302E}" type="sibTrans" cxnId="{402B0197-F3CF-4E6A-8E0A-723B70F1CE18}">
      <dgm:prSet/>
      <dgm:spPr/>
      <dgm:t>
        <a:bodyPr/>
        <a:lstStyle/>
        <a:p>
          <a:endParaRPr lang="en-US" altLang="zh-CN"/>
        </a:p>
      </dgm:t>
    </dgm:pt>
    <dgm:pt modelId="{0B118ED6-E90D-43D9-A73D-56FDEFC312B7}">
      <dgm:prSet phldrT="[Text]"/>
      <dgm:spPr/>
      <dgm:t>
        <a:bodyPr/>
        <a:lstStyle/>
        <a:p>
          <a:r>
            <a:rPr lang="en-US" altLang="zh-CN" dirty="0" smtClean="0"/>
            <a:t>Step 3</a:t>
          </a:r>
          <a:endParaRPr lang="en-US" altLang="zh-CN" dirty="0"/>
        </a:p>
      </dgm:t>
    </dgm:pt>
    <dgm:pt modelId="{7BE2CFD9-ED3C-465B-B657-B6821FFFC1F6}" type="parTrans" cxnId="{61352DED-91D2-4B0B-9773-347113301389}">
      <dgm:prSet/>
      <dgm:spPr/>
      <dgm:t>
        <a:bodyPr/>
        <a:lstStyle/>
        <a:p>
          <a:endParaRPr lang="en-US" altLang="zh-CN"/>
        </a:p>
      </dgm:t>
    </dgm:pt>
    <dgm:pt modelId="{4ED7B320-0F51-47A9-AB10-BAA8EBA64AE4}" type="sibTrans" cxnId="{61352DED-91D2-4B0B-9773-347113301389}">
      <dgm:prSet/>
      <dgm:spPr/>
      <dgm:t>
        <a:bodyPr/>
        <a:lstStyle/>
        <a:p>
          <a:endParaRPr lang="en-US" altLang="zh-CN"/>
        </a:p>
      </dgm:t>
    </dgm:pt>
    <dgm:pt modelId="{4AAE5CCB-4284-4C17-BDE6-A3297EC92B79}">
      <dgm:prSet phldrT="[Text]" custT="1"/>
      <dgm:spPr/>
      <dgm:t>
        <a:bodyPr/>
        <a:lstStyle/>
        <a:p>
          <a:r>
            <a:rPr lang="en-US" altLang="zh-CN" sz="3300" dirty="0" smtClean="0"/>
            <a:t> </a:t>
          </a:r>
          <a:r>
            <a:rPr lang="en-US" altLang="zh-CN" sz="2400" dirty="0" smtClean="0"/>
            <a:t>Phase shift between the two layers of CPG</a:t>
          </a:r>
          <a:endParaRPr lang="en-US" altLang="zh-CN" sz="2400" dirty="0"/>
        </a:p>
      </dgm:t>
    </dgm:pt>
    <dgm:pt modelId="{30E3BF3A-8F57-4ED1-881F-51A387494ACD}" type="parTrans" cxnId="{3B67BC0D-C35C-4682-B13F-13D00C893987}">
      <dgm:prSet/>
      <dgm:spPr/>
      <dgm:t>
        <a:bodyPr/>
        <a:lstStyle/>
        <a:p>
          <a:endParaRPr lang="en-US" altLang="zh-CN"/>
        </a:p>
      </dgm:t>
    </dgm:pt>
    <dgm:pt modelId="{80D080C6-E6A3-4043-AD0D-D9D3F1D88A62}" type="sibTrans" cxnId="{3B67BC0D-C35C-4682-B13F-13D00C893987}">
      <dgm:prSet/>
      <dgm:spPr/>
      <dgm:t>
        <a:bodyPr/>
        <a:lstStyle/>
        <a:p>
          <a:endParaRPr lang="en-US" altLang="zh-CN"/>
        </a:p>
      </dgm:t>
    </dgm:pt>
    <dgm:pt modelId="{8C25AC46-81D7-4BA9-AE60-AAA27E7CFA21}">
      <dgm:prSet phldrT="[Text]" custT="1"/>
      <dgm:spPr/>
      <dgm:t>
        <a:bodyPr/>
        <a:lstStyle/>
        <a:p>
          <a:pPr>
            <a:lnSpc>
              <a:spcPct val="150000"/>
            </a:lnSpc>
          </a:pPr>
          <a:r>
            <a:rPr lang="en-US" altLang="zh-CN" sz="2400" dirty="0" smtClean="0"/>
            <a:t>Quantify the phase shifts between the two layers of CPG caused by different stimulus/feedback.</a:t>
          </a:r>
          <a:endParaRPr lang="en-US" altLang="zh-CN" sz="2400" dirty="0"/>
        </a:p>
      </dgm:t>
    </dgm:pt>
    <dgm:pt modelId="{01A7DF41-0D48-47D3-8E04-9073A2266493}" type="parTrans" cxnId="{E4C6B4FF-8B8A-43F8-A1AA-A813FD237850}">
      <dgm:prSet/>
      <dgm:spPr/>
      <dgm:t>
        <a:bodyPr/>
        <a:lstStyle/>
        <a:p>
          <a:endParaRPr lang="en-US" altLang="zh-CN"/>
        </a:p>
      </dgm:t>
    </dgm:pt>
    <dgm:pt modelId="{1F86D341-E6C9-40D1-9D39-50B9ED599631}" type="sibTrans" cxnId="{E4C6B4FF-8B8A-43F8-A1AA-A813FD237850}">
      <dgm:prSet/>
      <dgm:spPr/>
      <dgm:t>
        <a:bodyPr/>
        <a:lstStyle/>
        <a:p>
          <a:endParaRPr lang="en-US" altLang="zh-CN"/>
        </a:p>
      </dgm:t>
    </dgm:pt>
    <dgm:pt modelId="{3F8CDECE-549A-4806-AA72-8A2CFD3B9947}" type="pres">
      <dgm:prSet presAssocID="{9E96B5AA-3C85-4193-97EC-6772FB1D2D6A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  <dgm:t>
        <a:bodyPr/>
        <a:lstStyle/>
        <a:p>
          <a:endParaRPr lang="en-US" altLang="zh-CN"/>
        </a:p>
      </dgm:t>
    </dgm:pt>
    <dgm:pt modelId="{1AEA12AF-9BCD-4FCC-81E6-04CA4033F0D8}" type="pres">
      <dgm:prSet presAssocID="{968EECE5-588D-43D6-B62D-975BA962A2DB}" presName="composite" presStyleCnt="0"/>
      <dgm:spPr/>
    </dgm:pt>
    <dgm:pt modelId="{B4DF276A-009E-4C95-82D0-97F597D2896E}" type="pres">
      <dgm:prSet presAssocID="{968EECE5-588D-43D6-B62D-975BA962A2DB}" presName="FirstChild" presStyleLbl="revTx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0B9A6F01-6941-40BF-82CA-E05C75182F0A}" type="pres">
      <dgm:prSet presAssocID="{968EECE5-588D-43D6-B62D-975BA962A2DB}" presName="Parent" presStyleLbl="alignNode1" presStyleIdx="0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C5DA591F-541F-47BE-AD14-5CBE871F2F20}" type="pres">
      <dgm:prSet presAssocID="{968EECE5-588D-43D6-B62D-975BA962A2DB}" presName="Accent" presStyleLbl="parChTrans1D1" presStyleIdx="0" presStyleCnt="3"/>
      <dgm:spPr/>
    </dgm:pt>
    <dgm:pt modelId="{632B658F-390F-46D5-B11E-FCC79B71AE9C}" type="pres">
      <dgm:prSet presAssocID="{968EECE5-588D-43D6-B62D-975BA962A2DB}" presName="Child" presStyleLbl="revTx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D23EEE16-B605-4CA8-B0BB-6D3BF20EE7E1}" type="pres">
      <dgm:prSet presAssocID="{CEC719E0-0E78-455C-9365-01439DA7E844}" presName="sibTrans" presStyleCnt="0"/>
      <dgm:spPr/>
    </dgm:pt>
    <dgm:pt modelId="{DD707037-29D8-46A1-9EEB-82D55191683A}" type="pres">
      <dgm:prSet presAssocID="{CB799EC9-4114-4C5B-96B5-8A4F00E37976}" presName="composite" presStyleCnt="0"/>
      <dgm:spPr/>
    </dgm:pt>
    <dgm:pt modelId="{01FEA011-32C5-4F85-9769-0865053D333B}" type="pres">
      <dgm:prSet presAssocID="{CB799EC9-4114-4C5B-96B5-8A4F00E37976}" presName="FirstChild" presStyleLbl="revTx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9F2C97A8-F164-46B2-9DB0-7871C5A49BBE}" type="pres">
      <dgm:prSet presAssocID="{CB799EC9-4114-4C5B-96B5-8A4F00E37976}" presName="Parent" presStyleLbl="alignNode1" presStyleIdx="1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DB7154C5-F3CF-49EC-9EBD-C5C1073E650F}" type="pres">
      <dgm:prSet presAssocID="{CB799EC9-4114-4C5B-96B5-8A4F00E37976}" presName="Accent" presStyleLbl="parChTrans1D1" presStyleIdx="1" presStyleCnt="3"/>
      <dgm:spPr/>
      <dgm:t>
        <a:bodyPr/>
        <a:lstStyle/>
        <a:p>
          <a:endParaRPr lang="en-US" altLang="zh-CN"/>
        </a:p>
      </dgm:t>
    </dgm:pt>
    <dgm:pt modelId="{BC731372-43A3-4A9F-A083-F285623420FA}" type="pres">
      <dgm:prSet presAssocID="{CB799EC9-4114-4C5B-96B5-8A4F00E37976}" presName="Child" presStyleLbl="revTx" presStyleIdx="3" presStyleCnt="6" custScaleY="10031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F4522E4C-4EC7-4C0F-9740-C71ECE5132EB}" type="pres">
      <dgm:prSet presAssocID="{DD10348C-CB81-40B6-84E6-2EDD4214EF10}" presName="sibTrans" presStyleCnt="0"/>
      <dgm:spPr/>
    </dgm:pt>
    <dgm:pt modelId="{3D9147F8-A2AE-4F0C-9ACE-5867F78EF096}" type="pres">
      <dgm:prSet presAssocID="{0B118ED6-E90D-43D9-A73D-56FDEFC312B7}" presName="composite" presStyleCnt="0"/>
      <dgm:spPr/>
    </dgm:pt>
    <dgm:pt modelId="{74DB04D7-C237-4CAB-9F4C-E7825F78F953}" type="pres">
      <dgm:prSet presAssocID="{0B118ED6-E90D-43D9-A73D-56FDEFC312B7}" presName="FirstChild" presStyleLbl="revTx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BFF51DBB-5301-40D7-8B13-14680491084B}" type="pres">
      <dgm:prSet presAssocID="{0B118ED6-E90D-43D9-A73D-56FDEFC312B7}" presName="Parent" presStyleLbl="alignNode1" presStyleIdx="2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C8A31C9B-F3D2-45A5-ABAD-EE1ED81B708C}" type="pres">
      <dgm:prSet presAssocID="{0B118ED6-E90D-43D9-A73D-56FDEFC312B7}" presName="Accent" presStyleLbl="parChTrans1D1" presStyleIdx="2" presStyleCnt="3"/>
      <dgm:spPr/>
    </dgm:pt>
    <dgm:pt modelId="{11580243-4C30-4B0D-BA93-E0E9DB6F6F27}" type="pres">
      <dgm:prSet presAssocID="{0B118ED6-E90D-43D9-A73D-56FDEFC312B7}" presName="Child" presStyleLbl="revTx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</dgm:ptLst>
  <dgm:cxnLst>
    <dgm:cxn modelId="{50EC8CEF-A6B9-460B-B1EB-6E23FAB03245}" srcId="{968EECE5-588D-43D6-B62D-975BA962A2DB}" destId="{9DC91B3B-5BE7-4051-9A25-B50C114187D3}" srcOrd="1" destOrd="0" parTransId="{C1C218CA-0091-46D5-856D-01A3E469E683}" sibTransId="{EA4587B2-F675-4AE1-91FA-73CC80F13FB7}"/>
    <dgm:cxn modelId="{5B2923A0-51F9-4E4F-AB46-E27ED9FBAE2E}" type="presOf" srcId="{4AAE5CCB-4284-4C17-BDE6-A3297EC92B79}" destId="{74DB04D7-C237-4CAB-9F4C-E7825F78F953}" srcOrd="0" destOrd="0" presId="urn:microsoft.com/office/officeart/2011/layout/TabList"/>
    <dgm:cxn modelId="{402B0197-F3CF-4E6A-8E0A-723B70F1CE18}" srcId="{CB799EC9-4114-4C5B-96B5-8A4F00E37976}" destId="{20C4E1A0-2B49-4C5D-8E9E-2E0A80CC191B}" srcOrd="1" destOrd="0" parTransId="{D92F1E41-E6B6-4588-9A21-E780CF60D82C}" sibTransId="{B540B428-B385-4F8D-8C70-74912A98302E}"/>
    <dgm:cxn modelId="{BC686153-0F73-4EAF-9309-C28BC2994D64}" type="presOf" srcId="{CB799EC9-4114-4C5B-96B5-8A4F00E37976}" destId="{9F2C97A8-F164-46B2-9DB0-7871C5A49BBE}" srcOrd="0" destOrd="0" presId="urn:microsoft.com/office/officeart/2011/layout/TabList"/>
    <dgm:cxn modelId="{DE9C21D0-5D19-4527-8C8D-2ADD5600DF99}" type="presOf" srcId="{1DF422A0-7F78-40DC-B242-F502B1ECE5E1}" destId="{01FEA011-32C5-4F85-9769-0865053D333B}" srcOrd="0" destOrd="0" presId="urn:microsoft.com/office/officeart/2011/layout/TabList"/>
    <dgm:cxn modelId="{53DDA9C8-2A6C-4045-85A7-79F030A4AF96}" type="presOf" srcId="{2F8162D7-0986-4213-8F76-512F29CFE7A2}" destId="{B4DF276A-009E-4C95-82D0-97F597D2896E}" srcOrd="0" destOrd="0" presId="urn:microsoft.com/office/officeart/2011/layout/TabList"/>
    <dgm:cxn modelId="{3B67BC0D-C35C-4682-B13F-13D00C893987}" srcId="{0B118ED6-E90D-43D9-A73D-56FDEFC312B7}" destId="{4AAE5CCB-4284-4C17-BDE6-A3297EC92B79}" srcOrd="0" destOrd="0" parTransId="{30E3BF3A-8F57-4ED1-881F-51A387494ACD}" sibTransId="{80D080C6-E6A3-4043-AD0D-D9D3F1D88A62}"/>
    <dgm:cxn modelId="{07E277BC-5D52-4CA8-A7B7-F55C7C3634C1}" srcId="{CB799EC9-4114-4C5B-96B5-8A4F00E37976}" destId="{1DF422A0-7F78-40DC-B242-F502B1ECE5E1}" srcOrd="0" destOrd="0" parTransId="{7D722F61-F2D8-4AFA-ACC7-FDD99FDC1EB4}" sibTransId="{839D0F52-DE5F-4651-BD1A-172AFA536C05}"/>
    <dgm:cxn modelId="{2ECAE1F8-8743-423F-94DA-5B5F797FD93B}" type="presOf" srcId="{968EECE5-588D-43D6-B62D-975BA962A2DB}" destId="{0B9A6F01-6941-40BF-82CA-E05C75182F0A}" srcOrd="0" destOrd="0" presId="urn:microsoft.com/office/officeart/2011/layout/TabList"/>
    <dgm:cxn modelId="{605E63A9-E03A-4A68-9383-BC60164D2287}" type="presOf" srcId="{20C4E1A0-2B49-4C5D-8E9E-2E0A80CC191B}" destId="{BC731372-43A3-4A9F-A083-F285623420FA}" srcOrd="0" destOrd="0" presId="urn:microsoft.com/office/officeart/2011/layout/TabList"/>
    <dgm:cxn modelId="{61352DED-91D2-4B0B-9773-347113301389}" srcId="{9E96B5AA-3C85-4193-97EC-6772FB1D2D6A}" destId="{0B118ED6-E90D-43D9-A73D-56FDEFC312B7}" srcOrd="2" destOrd="0" parTransId="{7BE2CFD9-ED3C-465B-B657-B6821FFFC1F6}" sibTransId="{4ED7B320-0F51-47A9-AB10-BAA8EBA64AE4}"/>
    <dgm:cxn modelId="{FEAF9226-8500-48C8-AB0D-A15C2D9EF129}" type="presOf" srcId="{8C25AC46-81D7-4BA9-AE60-AAA27E7CFA21}" destId="{11580243-4C30-4B0D-BA93-E0E9DB6F6F27}" srcOrd="0" destOrd="0" presId="urn:microsoft.com/office/officeart/2011/layout/TabList"/>
    <dgm:cxn modelId="{E4C6B4FF-8B8A-43F8-A1AA-A813FD237850}" srcId="{0B118ED6-E90D-43D9-A73D-56FDEFC312B7}" destId="{8C25AC46-81D7-4BA9-AE60-AAA27E7CFA21}" srcOrd="1" destOrd="0" parTransId="{01A7DF41-0D48-47D3-8E04-9073A2266493}" sibTransId="{1F86D341-E6C9-40D1-9D39-50B9ED599631}"/>
    <dgm:cxn modelId="{9FED0D2A-4B19-48A4-ABB4-EF78B6343D17}" srcId="{9E96B5AA-3C85-4193-97EC-6772FB1D2D6A}" destId="{CB799EC9-4114-4C5B-96B5-8A4F00E37976}" srcOrd="1" destOrd="0" parTransId="{0AF161D1-4242-4F48-BF07-970787B6FE48}" sibTransId="{DD10348C-CB81-40B6-84E6-2EDD4214EF10}"/>
    <dgm:cxn modelId="{2B507175-C4D1-4A72-B4FB-F0140D7BCCC7}" type="presOf" srcId="{9DC91B3B-5BE7-4051-9A25-B50C114187D3}" destId="{632B658F-390F-46D5-B11E-FCC79B71AE9C}" srcOrd="0" destOrd="0" presId="urn:microsoft.com/office/officeart/2011/layout/TabList"/>
    <dgm:cxn modelId="{3011FF49-F796-4831-A0FB-7F70924DCB4B}" srcId="{9E96B5AA-3C85-4193-97EC-6772FB1D2D6A}" destId="{968EECE5-588D-43D6-B62D-975BA962A2DB}" srcOrd="0" destOrd="0" parTransId="{95E1787F-BD9A-44F4-B6C9-694883FBE58B}" sibTransId="{CEC719E0-0E78-455C-9365-01439DA7E844}"/>
    <dgm:cxn modelId="{CF3607C8-6E4A-4464-8134-AA604C350D27}" type="presOf" srcId="{9E96B5AA-3C85-4193-97EC-6772FB1D2D6A}" destId="{3F8CDECE-549A-4806-AA72-8A2CFD3B9947}" srcOrd="0" destOrd="0" presId="urn:microsoft.com/office/officeart/2011/layout/TabList"/>
    <dgm:cxn modelId="{368AD63B-27CB-4213-BFD6-44BA8A144300}" srcId="{968EECE5-588D-43D6-B62D-975BA962A2DB}" destId="{2F8162D7-0986-4213-8F76-512F29CFE7A2}" srcOrd="0" destOrd="0" parTransId="{EA573757-727C-40F6-B9A7-D18933DCB832}" sibTransId="{C9753C4B-DCF4-4811-8A8B-7A62F9D0CE58}"/>
    <dgm:cxn modelId="{CB467AD0-99CE-4C20-81FE-C47F63F1732B}" type="presOf" srcId="{0B118ED6-E90D-43D9-A73D-56FDEFC312B7}" destId="{BFF51DBB-5301-40D7-8B13-14680491084B}" srcOrd="0" destOrd="0" presId="urn:microsoft.com/office/officeart/2011/layout/TabList"/>
    <dgm:cxn modelId="{DB8C731D-5A3E-42F7-BD52-98E107D399A6}" type="presParOf" srcId="{3F8CDECE-549A-4806-AA72-8A2CFD3B9947}" destId="{1AEA12AF-9BCD-4FCC-81E6-04CA4033F0D8}" srcOrd="0" destOrd="0" presId="urn:microsoft.com/office/officeart/2011/layout/TabList"/>
    <dgm:cxn modelId="{EBAC68F8-DB9F-4060-9DF1-D8C77DA3D63F}" type="presParOf" srcId="{1AEA12AF-9BCD-4FCC-81E6-04CA4033F0D8}" destId="{B4DF276A-009E-4C95-82D0-97F597D2896E}" srcOrd="0" destOrd="0" presId="urn:microsoft.com/office/officeart/2011/layout/TabList"/>
    <dgm:cxn modelId="{AEA998A6-3953-4507-AAD7-4771539583AA}" type="presParOf" srcId="{1AEA12AF-9BCD-4FCC-81E6-04CA4033F0D8}" destId="{0B9A6F01-6941-40BF-82CA-E05C75182F0A}" srcOrd="1" destOrd="0" presId="urn:microsoft.com/office/officeart/2011/layout/TabList"/>
    <dgm:cxn modelId="{E89B5AEB-F6F4-4C8D-A4E8-0F683E94BE42}" type="presParOf" srcId="{1AEA12AF-9BCD-4FCC-81E6-04CA4033F0D8}" destId="{C5DA591F-541F-47BE-AD14-5CBE871F2F20}" srcOrd="2" destOrd="0" presId="urn:microsoft.com/office/officeart/2011/layout/TabList"/>
    <dgm:cxn modelId="{A39BF585-59FE-479F-90EA-8CEDF411CEE6}" type="presParOf" srcId="{3F8CDECE-549A-4806-AA72-8A2CFD3B9947}" destId="{632B658F-390F-46D5-B11E-FCC79B71AE9C}" srcOrd="1" destOrd="0" presId="urn:microsoft.com/office/officeart/2011/layout/TabList"/>
    <dgm:cxn modelId="{E64B64E5-54C2-4986-9DFA-DC34B934E230}" type="presParOf" srcId="{3F8CDECE-549A-4806-AA72-8A2CFD3B9947}" destId="{D23EEE16-B605-4CA8-B0BB-6D3BF20EE7E1}" srcOrd="2" destOrd="0" presId="urn:microsoft.com/office/officeart/2011/layout/TabList"/>
    <dgm:cxn modelId="{E3F8CA7C-E939-4B21-8909-09C4EA9E390F}" type="presParOf" srcId="{3F8CDECE-549A-4806-AA72-8A2CFD3B9947}" destId="{DD707037-29D8-46A1-9EEB-82D55191683A}" srcOrd="3" destOrd="0" presId="urn:microsoft.com/office/officeart/2011/layout/TabList"/>
    <dgm:cxn modelId="{B0F1B287-8F73-47B8-A5FA-6F8A33FC78D1}" type="presParOf" srcId="{DD707037-29D8-46A1-9EEB-82D55191683A}" destId="{01FEA011-32C5-4F85-9769-0865053D333B}" srcOrd="0" destOrd="0" presId="urn:microsoft.com/office/officeart/2011/layout/TabList"/>
    <dgm:cxn modelId="{BDDAB26C-FD66-4E9B-93F0-ED55E5D1EE35}" type="presParOf" srcId="{DD707037-29D8-46A1-9EEB-82D55191683A}" destId="{9F2C97A8-F164-46B2-9DB0-7871C5A49BBE}" srcOrd="1" destOrd="0" presId="urn:microsoft.com/office/officeart/2011/layout/TabList"/>
    <dgm:cxn modelId="{CE008A47-4F0B-4433-94A7-573976DB0A78}" type="presParOf" srcId="{DD707037-29D8-46A1-9EEB-82D55191683A}" destId="{DB7154C5-F3CF-49EC-9EBD-C5C1073E650F}" srcOrd="2" destOrd="0" presId="urn:microsoft.com/office/officeart/2011/layout/TabList"/>
    <dgm:cxn modelId="{87C2C32E-CD5B-4F91-9C37-D4DB10C61B38}" type="presParOf" srcId="{3F8CDECE-549A-4806-AA72-8A2CFD3B9947}" destId="{BC731372-43A3-4A9F-A083-F285623420FA}" srcOrd="4" destOrd="0" presId="urn:microsoft.com/office/officeart/2011/layout/TabList"/>
    <dgm:cxn modelId="{29E1BD19-8E8E-44B2-9D7E-CC29ADEC8BCB}" type="presParOf" srcId="{3F8CDECE-549A-4806-AA72-8A2CFD3B9947}" destId="{F4522E4C-4EC7-4C0F-9740-C71ECE5132EB}" srcOrd="5" destOrd="0" presId="urn:microsoft.com/office/officeart/2011/layout/TabList"/>
    <dgm:cxn modelId="{22F87FF3-E93E-41BE-ACBE-AC33D8603C1A}" type="presParOf" srcId="{3F8CDECE-549A-4806-AA72-8A2CFD3B9947}" destId="{3D9147F8-A2AE-4F0C-9ACE-5867F78EF096}" srcOrd="6" destOrd="0" presId="urn:microsoft.com/office/officeart/2011/layout/TabList"/>
    <dgm:cxn modelId="{01159FF4-4095-49A0-8206-54911729B8B6}" type="presParOf" srcId="{3D9147F8-A2AE-4F0C-9ACE-5867F78EF096}" destId="{74DB04D7-C237-4CAB-9F4C-E7825F78F953}" srcOrd="0" destOrd="0" presId="urn:microsoft.com/office/officeart/2011/layout/TabList"/>
    <dgm:cxn modelId="{91F0AAAE-0CAE-43CE-971B-0E09F6E6F7B4}" type="presParOf" srcId="{3D9147F8-A2AE-4F0C-9ACE-5867F78EF096}" destId="{BFF51DBB-5301-40D7-8B13-14680491084B}" srcOrd="1" destOrd="0" presId="urn:microsoft.com/office/officeart/2011/layout/TabList"/>
    <dgm:cxn modelId="{3FF956DC-24CA-4DE9-AE7A-DC691CF32DE5}" type="presParOf" srcId="{3D9147F8-A2AE-4F0C-9ACE-5867F78EF096}" destId="{C8A31C9B-F3D2-45A5-ABAD-EE1ED81B708C}" srcOrd="2" destOrd="0" presId="urn:microsoft.com/office/officeart/2011/layout/TabList"/>
    <dgm:cxn modelId="{860C7B05-A036-42B8-B45A-FB8FAEE78871}" type="presParOf" srcId="{3F8CDECE-549A-4806-AA72-8A2CFD3B9947}" destId="{11580243-4C30-4B0D-BA93-E0E9DB6F6F27}" srcOrd="7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A31C9B-F3D2-45A5-ABAD-EE1ED81B708C}">
      <dsp:nvSpPr>
        <dsp:cNvPr id="0" name=""/>
        <dsp:cNvSpPr/>
      </dsp:nvSpPr>
      <dsp:spPr>
        <a:xfrm>
          <a:off x="0" y="4319976"/>
          <a:ext cx="8664726" cy="0"/>
        </a:xfrm>
        <a:prstGeom prst="line">
          <a:avLst/>
        </a:prstGeom>
        <a:noFill/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7154C5-F3CF-49EC-9EBD-C5C1073E650F}">
      <dsp:nvSpPr>
        <dsp:cNvPr id="0" name=""/>
        <dsp:cNvSpPr/>
      </dsp:nvSpPr>
      <dsp:spPr>
        <a:xfrm>
          <a:off x="0" y="2463281"/>
          <a:ext cx="8664726" cy="0"/>
        </a:xfrm>
        <a:prstGeom prst="line">
          <a:avLst/>
        </a:prstGeom>
        <a:noFill/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DA591F-541F-47BE-AD14-5CBE871F2F20}">
      <dsp:nvSpPr>
        <dsp:cNvPr id="0" name=""/>
        <dsp:cNvSpPr/>
      </dsp:nvSpPr>
      <dsp:spPr>
        <a:xfrm>
          <a:off x="0" y="610354"/>
          <a:ext cx="8664726" cy="0"/>
        </a:xfrm>
        <a:prstGeom prst="line">
          <a:avLst/>
        </a:prstGeom>
        <a:noFill/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DF276A-009E-4C95-82D0-97F597D2896E}">
      <dsp:nvSpPr>
        <dsp:cNvPr id="0" name=""/>
        <dsp:cNvSpPr/>
      </dsp:nvSpPr>
      <dsp:spPr>
        <a:xfrm>
          <a:off x="2252828" y="2896"/>
          <a:ext cx="6411897" cy="60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62865" rIns="62865" bIns="62865" numCol="1" spcCol="1270" anchor="b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300" kern="1200" dirty="0" smtClean="0"/>
            <a:t> </a:t>
          </a:r>
          <a:r>
            <a:rPr lang="en-US" altLang="zh-CN" sz="2400" kern="1200" dirty="0" smtClean="0"/>
            <a:t>RG frequency control</a:t>
          </a:r>
          <a:endParaRPr lang="en-US" altLang="zh-CN" sz="2400" kern="1200" dirty="0"/>
        </a:p>
      </dsp:txBody>
      <dsp:txXfrm>
        <a:off x="2252828" y="2896"/>
        <a:ext cx="6411897" cy="607457"/>
      </dsp:txXfrm>
    </dsp:sp>
    <dsp:sp modelId="{0B9A6F01-6941-40BF-82CA-E05C75182F0A}">
      <dsp:nvSpPr>
        <dsp:cNvPr id="0" name=""/>
        <dsp:cNvSpPr/>
      </dsp:nvSpPr>
      <dsp:spPr>
        <a:xfrm>
          <a:off x="0" y="2896"/>
          <a:ext cx="2252828" cy="607457"/>
        </a:xfrm>
        <a:prstGeom prst="round2SameRect">
          <a:avLst>
            <a:gd name="adj1" fmla="val 16670"/>
            <a:gd name="adj2" fmla="val 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43000"/>
                <a:satMod val="165000"/>
              </a:schemeClr>
            </a:gs>
            <a:gs pos="55000">
              <a:schemeClr val="accent5">
                <a:hueOff val="0"/>
                <a:satOff val="0"/>
                <a:lumOff val="0"/>
                <a:alphaOff val="0"/>
                <a:tint val="83000"/>
                <a:satMod val="15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5000"/>
              </a:schemeClr>
            </a:gs>
          </a:gsLst>
          <a:path path="circle">
            <a:fillToRect l="-40000" t="-90000" r="140000" b="190000"/>
          </a:path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400" kern="1200" dirty="0" smtClean="0"/>
            <a:t>Step 1</a:t>
          </a:r>
          <a:endParaRPr lang="en-US" altLang="zh-CN" sz="3400" kern="1200" dirty="0"/>
        </a:p>
      </dsp:txBody>
      <dsp:txXfrm>
        <a:off x="29659" y="32555"/>
        <a:ext cx="2193510" cy="577798"/>
      </dsp:txXfrm>
    </dsp:sp>
    <dsp:sp modelId="{632B658F-390F-46D5-B11E-FCC79B71AE9C}">
      <dsp:nvSpPr>
        <dsp:cNvPr id="0" name=""/>
        <dsp:cNvSpPr/>
      </dsp:nvSpPr>
      <dsp:spPr>
        <a:xfrm>
          <a:off x="0" y="610354"/>
          <a:ext cx="8664726" cy="1215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228600" lvl="1" indent="-228600" algn="l" defTabSz="10668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Determine how G</a:t>
          </a:r>
          <a:r>
            <a:rPr lang="en-US" altLang="zh-CN" sz="2400" i="0" kern="1200" dirty="0" smtClean="0"/>
            <a:t>w</a:t>
          </a:r>
          <a:r>
            <a:rPr lang="en-US" altLang="zh-CN" sz="2400" kern="1200" dirty="0" smtClean="0"/>
            <a:t> and drives/feedback influence the rhythm generation of the RG component.</a:t>
          </a:r>
          <a:endParaRPr lang="en-US" altLang="zh-CN" sz="2400" kern="1200" dirty="0"/>
        </a:p>
      </dsp:txBody>
      <dsp:txXfrm>
        <a:off x="0" y="610354"/>
        <a:ext cx="8664726" cy="1215097"/>
      </dsp:txXfrm>
    </dsp:sp>
    <dsp:sp modelId="{01FEA011-32C5-4F85-9769-0865053D333B}">
      <dsp:nvSpPr>
        <dsp:cNvPr id="0" name=""/>
        <dsp:cNvSpPr/>
      </dsp:nvSpPr>
      <dsp:spPr>
        <a:xfrm>
          <a:off x="2252828" y="1855824"/>
          <a:ext cx="6411897" cy="60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62865" rIns="62865" bIns="62865" numCol="1" spcCol="1270" anchor="b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300" kern="1200" dirty="0" smtClean="0"/>
            <a:t> </a:t>
          </a:r>
          <a:r>
            <a:rPr lang="en-US" altLang="zh-CN" sz="2400" kern="1200" dirty="0" smtClean="0"/>
            <a:t>RG phase response curve</a:t>
          </a:r>
          <a:r>
            <a:rPr lang="en-US" altLang="zh-CN" sz="3500" kern="1200" dirty="0" smtClean="0"/>
            <a:t> </a:t>
          </a:r>
          <a:endParaRPr lang="en-US" altLang="zh-CN" sz="3500" kern="1200" dirty="0"/>
        </a:p>
      </dsp:txBody>
      <dsp:txXfrm>
        <a:off x="2252828" y="1855824"/>
        <a:ext cx="6411897" cy="607457"/>
      </dsp:txXfrm>
    </dsp:sp>
    <dsp:sp modelId="{9F2C97A8-F164-46B2-9DB0-7871C5A49BBE}">
      <dsp:nvSpPr>
        <dsp:cNvPr id="0" name=""/>
        <dsp:cNvSpPr/>
      </dsp:nvSpPr>
      <dsp:spPr>
        <a:xfrm>
          <a:off x="0" y="1855824"/>
          <a:ext cx="2252828" cy="607457"/>
        </a:xfrm>
        <a:prstGeom prst="round2SameRect">
          <a:avLst>
            <a:gd name="adj1" fmla="val 16670"/>
            <a:gd name="adj2" fmla="val 0"/>
          </a:avLst>
        </a:prstGeom>
        <a:gradFill rotWithShape="0">
          <a:gsLst>
            <a:gs pos="0">
              <a:schemeClr val="accent5">
                <a:hueOff val="5369458"/>
                <a:satOff val="-722"/>
                <a:lumOff val="7157"/>
                <a:alphaOff val="0"/>
                <a:tint val="43000"/>
                <a:satMod val="165000"/>
              </a:schemeClr>
            </a:gs>
            <a:gs pos="55000">
              <a:schemeClr val="accent5">
                <a:hueOff val="5369458"/>
                <a:satOff val="-722"/>
                <a:lumOff val="7157"/>
                <a:alphaOff val="0"/>
                <a:tint val="83000"/>
                <a:satMod val="155000"/>
              </a:schemeClr>
            </a:gs>
            <a:gs pos="100000">
              <a:schemeClr val="accent5">
                <a:hueOff val="5369458"/>
                <a:satOff val="-722"/>
                <a:lumOff val="7157"/>
                <a:alphaOff val="0"/>
                <a:shade val="85000"/>
              </a:schemeClr>
            </a:gs>
          </a:gsLst>
          <a:path path="circle">
            <a:fillToRect l="-40000" t="-90000" r="140000" b="190000"/>
          </a:path>
        </a:gradFill>
        <a:ln w="9525" cap="flat" cmpd="sng" algn="ctr">
          <a:solidFill>
            <a:schemeClr val="accent5">
              <a:hueOff val="5369458"/>
              <a:satOff val="-722"/>
              <a:lumOff val="7157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400" kern="1200" dirty="0" smtClean="0"/>
            <a:t>Step 2</a:t>
          </a:r>
          <a:endParaRPr lang="en-US" altLang="zh-CN" sz="3400" kern="1200" dirty="0"/>
        </a:p>
      </dsp:txBody>
      <dsp:txXfrm>
        <a:off x="29659" y="1885483"/>
        <a:ext cx="2193510" cy="577798"/>
      </dsp:txXfrm>
    </dsp:sp>
    <dsp:sp modelId="{BC731372-43A3-4A9F-A083-F285623420FA}">
      <dsp:nvSpPr>
        <dsp:cNvPr id="0" name=""/>
        <dsp:cNvSpPr/>
      </dsp:nvSpPr>
      <dsp:spPr>
        <a:xfrm>
          <a:off x="0" y="2463281"/>
          <a:ext cx="8664726" cy="1218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228600" lvl="1" indent="-228600" algn="l" defTabSz="10668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Investigate the influence of the Gw on the phase response to perturbations.</a:t>
          </a:r>
          <a:endParaRPr lang="en-US" altLang="zh-CN" sz="2400" kern="1200" dirty="0"/>
        </a:p>
      </dsp:txBody>
      <dsp:txXfrm>
        <a:off x="0" y="2463281"/>
        <a:ext cx="8664726" cy="1218863"/>
      </dsp:txXfrm>
    </dsp:sp>
    <dsp:sp modelId="{74DB04D7-C237-4CAB-9F4C-E7825F78F953}">
      <dsp:nvSpPr>
        <dsp:cNvPr id="0" name=""/>
        <dsp:cNvSpPr/>
      </dsp:nvSpPr>
      <dsp:spPr>
        <a:xfrm>
          <a:off x="2252828" y="3712518"/>
          <a:ext cx="6411897" cy="6074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62865" rIns="62865" bIns="62865" numCol="1" spcCol="1270" anchor="b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300" kern="1200" dirty="0" smtClean="0"/>
            <a:t> </a:t>
          </a:r>
          <a:r>
            <a:rPr lang="en-US" altLang="zh-CN" sz="2400" kern="1200" dirty="0" smtClean="0"/>
            <a:t>Phase shift between the two layers of CPG</a:t>
          </a:r>
          <a:endParaRPr lang="en-US" altLang="zh-CN" sz="2400" kern="1200" dirty="0"/>
        </a:p>
      </dsp:txBody>
      <dsp:txXfrm>
        <a:off x="2252828" y="3712518"/>
        <a:ext cx="6411897" cy="607457"/>
      </dsp:txXfrm>
    </dsp:sp>
    <dsp:sp modelId="{BFF51DBB-5301-40D7-8B13-14680491084B}">
      <dsp:nvSpPr>
        <dsp:cNvPr id="0" name=""/>
        <dsp:cNvSpPr/>
      </dsp:nvSpPr>
      <dsp:spPr>
        <a:xfrm>
          <a:off x="0" y="3712518"/>
          <a:ext cx="2252828" cy="607457"/>
        </a:xfrm>
        <a:prstGeom prst="round2SameRect">
          <a:avLst>
            <a:gd name="adj1" fmla="val 16670"/>
            <a:gd name="adj2" fmla="val 0"/>
          </a:avLst>
        </a:prstGeom>
        <a:gradFill rotWithShape="0">
          <a:gsLst>
            <a:gs pos="0">
              <a:schemeClr val="accent5">
                <a:hueOff val="10738916"/>
                <a:satOff val="-1444"/>
                <a:lumOff val="14313"/>
                <a:alphaOff val="0"/>
                <a:tint val="43000"/>
                <a:satMod val="165000"/>
              </a:schemeClr>
            </a:gs>
            <a:gs pos="55000">
              <a:schemeClr val="accent5">
                <a:hueOff val="10738916"/>
                <a:satOff val="-1444"/>
                <a:lumOff val="14313"/>
                <a:alphaOff val="0"/>
                <a:tint val="83000"/>
                <a:satMod val="155000"/>
              </a:schemeClr>
            </a:gs>
            <a:gs pos="100000">
              <a:schemeClr val="accent5">
                <a:hueOff val="10738916"/>
                <a:satOff val="-1444"/>
                <a:lumOff val="14313"/>
                <a:alphaOff val="0"/>
                <a:shade val="85000"/>
              </a:schemeClr>
            </a:gs>
          </a:gsLst>
          <a:path path="circle">
            <a:fillToRect l="-40000" t="-90000" r="140000" b="190000"/>
          </a:path>
        </a:gradFill>
        <a:ln w="9525" cap="flat" cmpd="sng" algn="ctr">
          <a:solidFill>
            <a:schemeClr val="accent5">
              <a:hueOff val="10738916"/>
              <a:satOff val="-1444"/>
              <a:lumOff val="14313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400" kern="1200" dirty="0" smtClean="0"/>
            <a:t>Step 3</a:t>
          </a:r>
          <a:endParaRPr lang="en-US" altLang="zh-CN" sz="3400" kern="1200" dirty="0"/>
        </a:p>
      </dsp:txBody>
      <dsp:txXfrm>
        <a:off x="29659" y="3742177"/>
        <a:ext cx="2193510" cy="577798"/>
      </dsp:txXfrm>
    </dsp:sp>
    <dsp:sp modelId="{11580243-4C30-4B0D-BA93-E0E9DB6F6F27}">
      <dsp:nvSpPr>
        <dsp:cNvPr id="0" name=""/>
        <dsp:cNvSpPr/>
      </dsp:nvSpPr>
      <dsp:spPr>
        <a:xfrm>
          <a:off x="0" y="4319976"/>
          <a:ext cx="8664726" cy="1215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228600" lvl="1" indent="-228600" algn="l" defTabSz="10668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400" kern="1200" dirty="0" smtClean="0"/>
            <a:t>Quantify the phase shifts between the two layers of CPG caused by different stimulus/feedback.</a:t>
          </a:r>
          <a:endParaRPr lang="en-US" altLang="zh-CN" sz="2400" kern="1200" dirty="0"/>
        </a:p>
      </dsp:txBody>
      <dsp:txXfrm>
        <a:off x="0" y="4319976"/>
        <a:ext cx="8664726" cy="12150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000.png>
</file>

<file path=ppt/media/image11.png>
</file>

<file path=ppt/media/image1100.png>
</file>

<file path=ppt/media/image12.png>
</file>

<file path=ppt/media/image13.png>
</file>

<file path=ppt/media/image14.png>
</file>

<file path=ppt/media/image15.png>
</file>

<file path=ppt/media/image2.png>
</file>

<file path=ppt/media/image51.png>
</file>

<file path=ppt/media/image52.png>
</file>

<file path=ppt/media/image70.png>
</file>

<file path=ppt/media/image74.png>
</file>

<file path=ppt/media/image77.png>
</file>

<file path=ppt/media/image80.png>
</file>

<file path=ppt/media/image90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8144A7-B410-4CA6-BA16-EE97E27CBC5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66E02-BD6B-497F-BA1D-1237CE5476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750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62BD1-6215-44C4-B849-B24DDAF13AB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2493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62BD1-6215-44C4-B849-B24DDAF13AB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5395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62BD1-6215-44C4-B849-B24DDAF13AB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1644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862BD1-6215-44C4-B849-B24DDAF13AB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8221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66E02-BD6B-497F-BA1D-1237CE5476C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6767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613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823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6179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7213582" y="3810003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 flipV="1">
            <a:off x="7213606" y="3897011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 flipV="1">
            <a:off x="7213606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4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3649663"/>
            <a:ext cx="12192000" cy="244171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2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2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401892"/>
            <a:ext cx="11277600" cy="1470025"/>
          </a:xfrm>
        </p:spPr>
        <p:txBody>
          <a:bodyPr anchor="b"/>
          <a:lstStyle>
            <a:lvl1pPr>
              <a:defRPr sz="5867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7"/>
            <a:ext cx="6604000" cy="1752600"/>
          </a:xfrm>
        </p:spPr>
        <p:txBody>
          <a:bodyPr/>
          <a:lstStyle>
            <a:lvl1pPr marL="85342" indent="0" algn="l">
              <a:buNone/>
              <a:defRPr sz="3200">
                <a:solidFill>
                  <a:schemeClr val="tx2"/>
                </a:solidFill>
              </a:defRPr>
            </a:lvl1pPr>
            <a:lvl2pPr marL="609585" indent="0" algn="ctr">
              <a:buNone/>
            </a:lvl2pPr>
            <a:lvl3pPr marL="1219170" indent="0" algn="ctr">
              <a:buNone/>
            </a:lvl3pPr>
            <a:lvl4pPr marL="1828754" indent="0" algn="ctr">
              <a:buNone/>
            </a:lvl4pPr>
            <a:lvl5pPr marL="2438339" indent="0" algn="ctr">
              <a:buNone/>
            </a:lvl5pPr>
            <a:lvl6pPr marL="3047924" indent="0" algn="ctr">
              <a:buNone/>
            </a:lvl6pPr>
            <a:lvl7pPr marL="3657509" indent="0" algn="ctr">
              <a:buNone/>
            </a:lvl7pPr>
            <a:lvl8pPr marL="4267093" indent="0" algn="ctr">
              <a:buNone/>
            </a:lvl8pPr>
            <a:lvl9pPr marL="4876678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940800" y="4206240"/>
            <a:ext cx="1280160" cy="457200"/>
          </a:xfrm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13600" y="4205288"/>
            <a:ext cx="1727200" cy="45720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2400">
                <a:solidFill>
                  <a:schemeClr val="bg1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41206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927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81202"/>
            <a:ext cx="10363200" cy="1362076"/>
          </a:xfrm>
        </p:spPr>
        <p:txBody>
          <a:bodyPr anchor="b">
            <a:noAutofit/>
          </a:bodyPr>
          <a:lstStyle>
            <a:lvl1pPr algn="l">
              <a:buNone/>
              <a:defRPr sz="5733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9"/>
            <a:ext cx="10363200" cy="1509712"/>
          </a:xfrm>
        </p:spPr>
        <p:txBody>
          <a:bodyPr anchor="t"/>
          <a:lstStyle>
            <a:lvl1pPr marL="60958" indent="0">
              <a:buNone/>
              <a:defRPr sz="2800" b="0">
                <a:solidFill>
                  <a:schemeClr val="tx2"/>
                </a:solidFill>
              </a:defRPr>
            </a:lvl1pPr>
            <a:lvl2pPr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32200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525963"/>
          </a:xfrm>
        </p:spPr>
        <p:txBody>
          <a:bodyPr/>
          <a:lstStyle>
            <a:lvl1pPr>
              <a:defRPr sz="2667"/>
            </a:lvl1pPr>
            <a:lvl2pPr>
              <a:defRPr sz="2533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525963"/>
          </a:xfrm>
        </p:spPr>
        <p:txBody>
          <a:bodyPr/>
          <a:lstStyle>
            <a:lvl1pPr>
              <a:defRPr sz="2667"/>
            </a:lvl1pPr>
            <a:lvl2pPr>
              <a:defRPr sz="2533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9681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5333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1"/>
            <a:ext cx="5388864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60958" indent="0">
              <a:buNone/>
              <a:defRPr sz="2533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667" b="1"/>
            </a:lvl2pPr>
            <a:lvl3pPr>
              <a:buNone/>
              <a:defRPr sz="2400" b="1"/>
            </a:lvl3pPr>
            <a:lvl4pPr>
              <a:buNone/>
              <a:defRPr sz="2133" b="1"/>
            </a:lvl4pPr>
            <a:lvl5pPr>
              <a:buNone/>
              <a:defRPr sz="2133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73" y="2244971"/>
            <a:ext cx="5389033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60958" indent="0">
              <a:buNone/>
              <a:defRPr sz="2533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667" b="1"/>
            </a:lvl2pPr>
            <a:lvl3pPr>
              <a:buNone/>
              <a:defRPr sz="2400" b="1"/>
            </a:lvl3pPr>
            <a:lvl4pPr>
              <a:buNone/>
              <a:defRPr sz="2133" b="1"/>
            </a:lvl4pPr>
            <a:lvl5pPr>
              <a:buNone/>
              <a:defRPr sz="2133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667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8" y="2708519"/>
            <a:ext cx="5389033" cy="3886200"/>
          </a:xfrm>
        </p:spPr>
        <p:txBody>
          <a:bodyPr/>
          <a:lstStyle>
            <a:lvl1pPr>
              <a:defRPr sz="2667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15459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5333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89850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02204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37995" y="1101971"/>
            <a:ext cx="4511040" cy="877824"/>
          </a:xfrm>
        </p:spPr>
        <p:txBody>
          <a:bodyPr anchor="b"/>
          <a:lstStyle>
            <a:lvl1pPr algn="l">
              <a:buNone/>
              <a:defRPr sz="24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617720"/>
          </a:xfrm>
        </p:spPr>
        <p:txBody>
          <a:bodyPr/>
          <a:lstStyle>
            <a:lvl1pPr marL="12192" indent="0">
              <a:buNone/>
              <a:defRPr sz="1867"/>
            </a:lvl1pPr>
            <a:lvl2pPr>
              <a:buNone/>
              <a:defRPr sz="1600"/>
            </a:lvl2pPr>
            <a:lvl3pPr>
              <a:buNone/>
              <a:defRPr sz="1333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5216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3045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2017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7" y="1109162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667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4267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10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733"/>
            </a:lvl1pPr>
            <a:lvl2pPr>
              <a:buFontTx/>
              <a:buNone/>
              <a:defRPr sz="1600"/>
            </a:lvl2pPr>
            <a:lvl3pPr>
              <a:buFontTx/>
              <a:buNone/>
              <a:defRPr sz="1333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4801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91830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143000"/>
            <a:ext cx="83312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35290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7213582" y="3810003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 flipV="1">
            <a:off x="7213606" y="3897011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 flipV="1">
            <a:off x="7213606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4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3649663"/>
            <a:ext cx="12192000" cy="244171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2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2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401892"/>
            <a:ext cx="11277600" cy="1470025"/>
          </a:xfrm>
        </p:spPr>
        <p:txBody>
          <a:bodyPr anchor="b"/>
          <a:lstStyle>
            <a:lvl1pPr>
              <a:defRPr sz="5867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7"/>
            <a:ext cx="6604000" cy="1752600"/>
          </a:xfrm>
        </p:spPr>
        <p:txBody>
          <a:bodyPr/>
          <a:lstStyle>
            <a:lvl1pPr marL="85342" indent="0" algn="l">
              <a:buNone/>
              <a:defRPr sz="3200">
                <a:solidFill>
                  <a:schemeClr val="tx2"/>
                </a:solidFill>
              </a:defRPr>
            </a:lvl1pPr>
            <a:lvl2pPr marL="609585" indent="0" algn="ctr">
              <a:buNone/>
            </a:lvl2pPr>
            <a:lvl3pPr marL="1219170" indent="0" algn="ctr">
              <a:buNone/>
            </a:lvl3pPr>
            <a:lvl4pPr marL="1828754" indent="0" algn="ctr">
              <a:buNone/>
            </a:lvl4pPr>
            <a:lvl5pPr marL="2438339" indent="0" algn="ctr">
              <a:buNone/>
            </a:lvl5pPr>
            <a:lvl6pPr marL="3047924" indent="0" algn="ctr">
              <a:buNone/>
            </a:lvl6pPr>
            <a:lvl7pPr marL="3657509" indent="0" algn="ctr">
              <a:buNone/>
            </a:lvl7pPr>
            <a:lvl8pPr marL="4267093" indent="0" algn="ctr">
              <a:buNone/>
            </a:lvl8pPr>
            <a:lvl9pPr marL="4876678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940800" y="4206240"/>
            <a:ext cx="1280160" cy="457200"/>
          </a:xfrm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13600" y="4205288"/>
            <a:ext cx="1727200" cy="45720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2400">
                <a:solidFill>
                  <a:schemeClr val="bg1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86872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39688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81202"/>
            <a:ext cx="10363200" cy="1362076"/>
          </a:xfrm>
        </p:spPr>
        <p:txBody>
          <a:bodyPr anchor="b">
            <a:noAutofit/>
          </a:bodyPr>
          <a:lstStyle>
            <a:lvl1pPr algn="l">
              <a:buNone/>
              <a:defRPr sz="5733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9"/>
            <a:ext cx="10363200" cy="1509712"/>
          </a:xfrm>
        </p:spPr>
        <p:txBody>
          <a:bodyPr anchor="t"/>
          <a:lstStyle>
            <a:lvl1pPr marL="60958" indent="0">
              <a:buNone/>
              <a:defRPr sz="2800" b="0">
                <a:solidFill>
                  <a:schemeClr val="tx2"/>
                </a:solidFill>
              </a:defRPr>
            </a:lvl1pPr>
            <a:lvl2pPr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12557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525963"/>
          </a:xfrm>
        </p:spPr>
        <p:txBody>
          <a:bodyPr/>
          <a:lstStyle>
            <a:lvl1pPr>
              <a:defRPr sz="2667"/>
            </a:lvl1pPr>
            <a:lvl2pPr>
              <a:defRPr sz="2533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525963"/>
          </a:xfrm>
        </p:spPr>
        <p:txBody>
          <a:bodyPr/>
          <a:lstStyle>
            <a:lvl1pPr>
              <a:defRPr sz="2667"/>
            </a:lvl1pPr>
            <a:lvl2pPr>
              <a:defRPr sz="2533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86419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5333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1"/>
            <a:ext cx="5388864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60958" indent="0">
              <a:buNone/>
              <a:defRPr sz="2533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667" b="1"/>
            </a:lvl2pPr>
            <a:lvl3pPr>
              <a:buNone/>
              <a:defRPr sz="2400" b="1"/>
            </a:lvl3pPr>
            <a:lvl4pPr>
              <a:buNone/>
              <a:defRPr sz="2133" b="1"/>
            </a:lvl4pPr>
            <a:lvl5pPr>
              <a:buNone/>
              <a:defRPr sz="2133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73" y="2244971"/>
            <a:ext cx="5389033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60958" indent="0">
              <a:buNone/>
              <a:defRPr sz="2533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667" b="1"/>
            </a:lvl2pPr>
            <a:lvl3pPr>
              <a:buNone/>
              <a:defRPr sz="2400" b="1"/>
            </a:lvl3pPr>
            <a:lvl4pPr>
              <a:buNone/>
              <a:defRPr sz="2133" b="1"/>
            </a:lvl4pPr>
            <a:lvl5pPr>
              <a:buNone/>
              <a:defRPr sz="2133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667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8" y="2708519"/>
            <a:ext cx="5389033" cy="3886200"/>
          </a:xfrm>
        </p:spPr>
        <p:txBody>
          <a:bodyPr/>
          <a:lstStyle>
            <a:lvl1pPr>
              <a:defRPr sz="2667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32458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5333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822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928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1693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37995" y="1101971"/>
            <a:ext cx="4511040" cy="877824"/>
          </a:xfrm>
        </p:spPr>
        <p:txBody>
          <a:bodyPr anchor="b"/>
          <a:lstStyle>
            <a:lvl1pPr algn="l">
              <a:buNone/>
              <a:defRPr sz="24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617720"/>
          </a:xfrm>
        </p:spPr>
        <p:txBody>
          <a:bodyPr/>
          <a:lstStyle>
            <a:lvl1pPr marL="12192" indent="0">
              <a:buNone/>
              <a:defRPr sz="1867"/>
            </a:lvl1pPr>
            <a:lvl2pPr>
              <a:buNone/>
              <a:defRPr sz="1600"/>
            </a:lvl2pPr>
            <a:lvl3pPr>
              <a:buNone/>
              <a:defRPr sz="1333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5216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99613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7" y="1109162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667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4267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10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733"/>
            </a:lvl1pPr>
            <a:lvl2pPr>
              <a:buFontTx/>
              <a:buNone/>
              <a:defRPr sz="1600"/>
            </a:lvl2pPr>
            <a:lvl3pPr>
              <a:buFontTx/>
              <a:buNone/>
              <a:defRPr sz="1333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94885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32278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143000"/>
            <a:ext cx="83312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61272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7213582" y="3810003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 flipV="1">
            <a:off x="7213606" y="3897011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/>
        </p:nvSpPr>
        <p:spPr>
          <a:xfrm flipV="1">
            <a:off x="7213606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4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3649663"/>
            <a:ext cx="12192000" cy="244171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2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2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401892"/>
            <a:ext cx="11277600" cy="1470025"/>
          </a:xfrm>
        </p:spPr>
        <p:txBody>
          <a:bodyPr anchor="b"/>
          <a:lstStyle>
            <a:lvl1pPr>
              <a:defRPr sz="5867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7"/>
            <a:ext cx="6604000" cy="1752600"/>
          </a:xfrm>
        </p:spPr>
        <p:txBody>
          <a:bodyPr/>
          <a:lstStyle>
            <a:lvl1pPr marL="85342" indent="0" algn="l">
              <a:buNone/>
              <a:defRPr sz="3200">
                <a:solidFill>
                  <a:schemeClr val="tx2"/>
                </a:solidFill>
              </a:defRPr>
            </a:lvl1pPr>
            <a:lvl2pPr marL="609585" indent="0" algn="ctr">
              <a:buNone/>
            </a:lvl2pPr>
            <a:lvl3pPr marL="1219170" indent="0" algn="ctr">
              <a:buNone/>
            </a:lvl3pPr>
            <a:lvl4pPr marL="1828754" indent="0" algn="ctr">
              <a:buNone/>
            </a:lvl4pPr>
            <a:lvl5pPr marL="2438339" indent="0" algn="ctr">
              <a:buNone/>
            </a:lvl5pPr>
            <a:lvl6pPr marL="3047924" indent="0" algn="ctr">
              <a:buNone/>
            </a:lvl6pPr>
            <a:lvl7pPr marL="3657509" indent="0" algn="ctr">
              <a:buNone/>
            </a:lvl7pPr>
            <a:lvl8pPr marL="4267093" indent="0" algn="ctr">
              <a:buNone/>
            </a:lvl8pPr>
            <a:lvl9pPr marL="4876678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940800" y="4206240"/>
            <a:ext cx="1280160" cy="457200"/>
          </a:xfrm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13600" y="4205288"/>
            <a:ext cx="1727200" cy="45720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2400">
                <a:solidFill>
                  <a:schemeClr val="bg1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7640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004504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81202"/>
            <a:ext cx="10363200" cy="1362076"/>
          </a:xfrm>
        </p:spPr>
        <p:txBody>
          <a:bodyPr anchor="b">
            <a:noAutofit/>
          </a:bodyPr>
          <a:lstStyle>
            <a:lvl1pPr algn="l">
              <a:buNone/>
              <a:defRPr sz="5733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9"/>
            <a:ext cx="10363200" cy="1509712"/>
          </a:xfrm>
        </p:spPr>
        <p:txBody>
          <a:bodyPr anchor="t"/>
          <a:lstStyle>
            <a:lvl1pPr marL="60958" indent="0">
              <a:buNone/>
              <a:defRPr sz="2800" b="0">
                <a:solidFill>
                  <a:schemeClr val="tx2"/>
                </a:solidFill>
              </a:defRPr>
            </a:lvl1pPr>
            <a:lvl2pPr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4431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525963"/>
          </a:xfrm>
        </p:spPr>
        <p:txBody>
          <a:bodyPr/>
          <a:lstStyle>
            <a:lvl1pPr>
              <a:defRPr sz="2667"/>
            </a:lvl1pPr>
            <a:lvl2pPr>
              <a:defRPr sz="2533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525963"/>
          </a:xfrm>
        </p:spPr>
        <p:txBody>
          <a:bodyPr/>
          <a:lstStyle>
            <a:lvl1pPr>
              <a:defRPr sz="2667"/>
            </a:lvl1pPr>
            <a:lvl2pPr>
              <a:defRPr sz="2533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109517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5333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1"/>
            <a:ext cx="5388864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60958" indent="0">
              <a:buNone/>
              <a:defRPr sz="2533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667" b="1"/>
            </a:lvl2pPr>
            <a:lvl3pPr>
              <a:buNone/>
              <a:defRPr sz="2400" b="1"/>
            </a:lvl3pPr>
            <a:lvl4pPr>
              <a:buNone/>
              <a:defRPr sz="2133" b="1"/>
            </a:lvl4pPr>
            <a:lvl5pPr>
              <a:buNone/>
              <a:defRPr sz="2133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73" y="2244971"/>
            <a:ext cx="5389033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60958" indent="0">
              <a:buNone/>
              <a:defRPr sz="2533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667" b="1"/>
            </a:lvl2pPr>
            <a:lvl3pPr>
              <a:buNone/>
              <a:defRPr sz="2400" b="1"/>
            </a:lvl3pPr>
            <a:lvl4pPr>
              <a:buNone/>
              <a:defRPr sz="2133" b="1"/>
            </a:lvl4pPr>
            <a:lvl5pPr>
              <a:buNone/>
              <a:defRPr sz="2133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667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8" y="2708519"/>
            <a:ext cx="5389033" cy="3886200"/>
          </a:xfrm>
        </p:spPr>
        <p:txBody>
          <a:bodyPr/>
          <a:lstStyle>
            <a:lvl1pPr>
              <a:defRPr sz="2667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51424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5333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224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5245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71417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37995" y="1101971"/>
            <a:ext cx="4511040" cy="877824"/>
          </a:xfrm>
        </p:spPr>
        <p:txBody>
          <a:bodyPr anchor="b"/>
          <a:lstStyle>
            <a:lvl1pPr algn="l">
              <a:buNone/>
              <a:defRPr sz="24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617720"/>
          </a:xfrm>
        </p:spPr>
        <p:txBody>
          <a:bodyPr/>
          <a:lstStyle>
            <a:lvl1pPr marL="12192" indent="0">
              <a:buNone/>
              <a:defRPr sz="1867"/>
            </a:lvl1pPr>
            <a:lvl2pPr>
              <a:buNone/>
              <a:defRPr sz="1600"/>
            </a:lvl2pPr>
            <a:lvl3pPr>
              <a:buNone/>
              <a:defRPr sz="1333"/>
            </a:lvl3pPr>
            <a:lvl4pPr>
              <a:buNone/>
              <a:defRPr sz="1200"/>
            </a:lvl4pPr>
            <a:lvl5pPr>
              <a:buNone/>
              <a:defRPr sz="12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5216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845819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7" y="1109162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667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4267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10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733"/>
            </a:lvl1pPr>
            <a:lvl2pPr>
              <a:buFontTx/>
              <a:buNone/>
              <a:defRPr sz="1600"/>
            </a:lvl2pPr>
            <a:lvl3pPr>
              <a:buFontTx/>
              <a:buNone/>
              <a:defRPr sz="1333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467329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306750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143000"/>
            <a:ext cx="83312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0739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144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774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330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789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4811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E1C9F-457E-4F85-A328-141C38DBE2EA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686AC-4C0F-40BD-8DDC-66059927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508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21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0" y="2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" y="308280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1" name="Rectangle 30"/>
          <p:cNvSpPr/>
          <p:nvPr/>
        </p:nvSpPr>
        <p:spPr>
          <a:xfrm flipV="1">
            <a:off x="7213582" y="360249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2" name="Rectangle 31"/>
          <p:cNvSpPr/>
          <p:nvPr/>
        </p:nvSpPr>
        <p:spPr>
          <a:xfrm flipV="1">
            <a:off x="7213606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67">
                <a:solidFill>
                  <a:schemeClr val="accent2"/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67">
                <a:solidFill>
                  <a:schemeClr val="accent2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2400">
                <a:solidFill>
                  <a:srgbClr val="FFFFFF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465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333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87668" indent="-341367" algn="l" rtl="0" eaLnBrk="1" latinLnBrk="0" hangingPunct="1">
        <a:spcBef>
          <a:spcPts val="400"/>
        </a:spcBef>
        <a:buClr>
          <a:schemeClr val="accent3"/>
        </a:buClr>
        <a:buFont typeface="Georgia"/>
        <a:buChar char="•"/>
        <a:defRPr kumimoji="0"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877802" indent="-329176" algn="l" rtl="0" eaLnBrk="1" latinLnBrk="0" hangingPunct="1">
        <a:spcBef>
          <a:spcPts val="400"/>
        </a:spcBef>
        <a:buClr>
          <a:schemeClr val="accent2"/>
        </a:buClr>
        <a:buFont typeface="Georgia"/>
        <a:buChar char="▫"/>
        <a:defRPr kumimoji="0" sz="3467" kern="1200">
          <a:solidFill>
            <a:schemeClr val="accent2"/>
          </a:solidFill>
          <a:latin typeface="+mn-lt"/>
          <a:ea typeface="+mn-ea"/>
          <a:cs typeface="+mn-cs"/>
        </a:defRPr>
      </a:lvl2pPr>
      <a:lvl3pPr marL="1231361" indent="-292601" algn="l" rtl="0" eaLnBrk="1" latinLnBrk="0" hangingPunct="1">
        <a:spcBef>
          <a:spcPts val="400"/>
        </a:spcBef>
        <a:buClr>
          <a:schemeClr val="accent1"/>
        </a:buClr>
        <a:buFont typeface="Wingdings 2"/>
        <a:buChar char=""/>
        <a:defRPr kumimoji="0" sz="32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572729" indent="-268217" algn="l" rtl="0" eaLnBrk="1" latinLnBrk="0" hangingPunct="1">
        <a:spcBef>
          <a:spcPts val="400"/>
        </a:spcBef>
        <a:buClr>
          <a:schemeClr val="accent1"/>
        </a:buClr>
        <a:buFont typeface="Wingdings 2"/>
        <a:buChar char=""/>
        <a:defRPr kumimoji="0" sz="2933" kern="1200">
          <a:solidFill>
            <a:schemeClr val="accent1"/>
          </a:solidFill>
          <a:latin typeface="+mn-lt"/>
          <a:ea typeface="+mn-ea"/>
          <a:cs typeface="+mn-cs"/>
        </a:defRPr>
      </a:lvl4pPr>
      <a:lvl5pPr marL="1853138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667" kern="1200">
          <a:solidFill>
            <a:schemeClr val="accent3"/>
          </a:solidFill>
          <a:latin typeface="+mn-lt"/>
          <a:ea typeface="+mn-ea"/>
          <a:cs typeface="+mn-cs"/>
        </a:defRPr>
      </a:lvl5pPr>
      <a:lvl6pPr marL="2145738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4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2438339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133" kern="1200">
          <a:solidFill>
            <a:schemeClr val="accent3"/>
          </a:solidFill>
          <a:latin typeface="+mn-lt"/>
          <a:ea typeface="+mn-ea"/>
          <a:cs typeface="+mn-cs"/>
        </a:defRPr>
      </a:lvl7pPr>
      <a:lvl8pPr marL="2706556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◦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986965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◦"/>
        <a:defRPr kumimoji="0" sz="1867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21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0" y="2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" y="308280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1" name="Rectangle 30"/>
          <p:cNvSpPr/>
          <p:nvPr/>
        </p:nvSpPr>
        <p:spPr>
          <a:xfrm flipV="1">
            <a:off x="7213582" y="360249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2" name="Rectangle 31"/>
          <p:cNvSpPr/>
          <p:nvPr/>
        </p:nvSpPr>
        <p:spPr>
          <a:xfrm flipV="1">
            <a:off x="7213606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67">
                <a:solidFill>
                  <a:schemeClr val="accent2"/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67">
                <a:solidFill>
                  <a:schemeClr val="accent2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2400">
                <a:solidFill>
                  <a:srgbClr val="FFFFFF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411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5333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87668" indent="-341367" algn="l" rtl="0" eaLnBrk="1" latinLnBrk="0" hangingPunct="1">
        <a:spcBef>
          <a:spcPts val="400"/>
        </a:spcBef>
        <a:buClr>
          <a:schemeClr val="accent3"/>
        </a:buClr>
        <a:buFont typeface="Georgia"/>
        <a:buChar char="•"/>
        <a:defRPr kumimoji="0"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877802" indent="-329176" algn="l" rtl="0" eaLnBrk="1" latinLnBrk="0" hangingPunct="1">
        <a:spcBef>
          <a:spcPts val="400"/>
        </a:spcBef>
        <a:buClr>
          <a:schemeClr val="accent2"/>
        </a:buClr>
        <a:buFont typeface="Georgia"/>
        <a:buChar char="▫"/>
        <a:defRPr kumimoji="0" sz="3467" kern="1200">
          <a:solidFill>
            <a:schemeClr val="accent2"/>
          </a:solidFill>
          <a:latin typeface="+mn-lt"/>
          <a:ea typeface="+mn-ea"/>
          <a:cs typeface="+mn-cs"/>
        </a:defRPr>
      </a:lvl2pPr>
      <a:lvl3pPr marL="1231361" indent="-292601" algn="l" rtl="0" eaLnBrk="1" latinLnBrk="0" hangingPunct="1">
        <a:spcBef>
          <a:spcPts val="400"/>
        </a:spcBef>
        <a:buClr>
          <a:schemeClr val="accent1"/>
        </a:buClr>
        <a:buFont typeface="Wingdings 2"/>
        <a:buChar char=""/>
        <a:defRPr kumimoji="0" sz="32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572729" indent="-268217" algn="l" rtl="0" eaLnBrk="1" latinLnBrk="0" hangingPunct="1">
        <a:spcBef>
          <a:spcPts val="400"/>
        </a:spcBef>
        <a:buClr>
          <a:schemeClr val="accent1"/>
        </a:buClr>
        <a:buFont typeface="Wingdings 2"/>
        <a:buChar char=""/>
        <a:defRPr kumimoji="0" sz="2933" kern="1200">
          <a:solidFill>
            <a:schemeClr val="accent1"/>
          </a:solidFill>
          <a:latin typeface="+mn-lt"/>
          <a:ea typeface="+mn-ea"/>
          <a:cs typeface="+mn-cs"/>
        </a:defRPr>
      </a:lvl4pPr>
      <a:lvl5pPr marL="1853138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667" kern="1200">
          <a:solidFill>
            <a:schemeClr val="accent3"/>
          </a:solidFill>
          <a:latin typeface="+mn-lt"/>
          <a:ea typeface="+mn-ea"/>
          <a:cs typeface="+mn-cs"/>
        </a:defRPr>
      </a:lvl5pPr>
      <a:lvl6pPr marL="2145738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4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2438339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133" kern="1200">
          <a:solidFill>
            <a:schemeClr val="accent3"/>
          </a:solidFill>
          <a:latin typeface="+mn-lt"/>
          <a:ea typeface="+mn-ea"/>
          <a:cs typeface="+mn-cs"/>
        </a:defRPr>
      </a:lvl7pPr>
      <a:lvl8pPr marL="2706556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◦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986965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◦"/>
        <a:defRPr kumimoji="0" sz="1867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21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0" y="2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" y="308280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1" name="Rectangle 30"/>
          <p:cNvSpPr/>
          <p:nvPr/>
        </p:nvSpPr>
        <p:spPr>
          <a:xfrm flipV="1">
            <a:off x="7213582" y="360249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2" name="Rectangle 31"/>
          <p:cNvSpPr/>
          <p:nvPr/>
        </p:nvSpPr>
        <p:spPr>
          <a:xfrm flipV="1">
            <a:off x="7213606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67">
                <a:solidFill>
                  <a:schemeClr val="accent2"/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srgbClr val="438086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6/26/2021</a:t>
            </a:fld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67">
                <a:solidFill>
                  <a:schemeClr val="accent2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67" b="0" i="0" u="none" strike="noStrike" kern="1200" cap="none" spc="0" normalizeH="0" baseline="0" noProof="0">
              <a:ln>
                <a:noFill/>
              </a:ln>
              <a:solidFill>
                <a:srgbClr val="438086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2400">
                <a:solidFill>
                  <a:srgbClr val="FFFFFF"/>
                </a:solidFill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7814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5333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87668" indent="-341367" algn="l" rtl="0" eaLnBrk="1" latinLnBrk="0" hangingPunct="1">
        <a:spcBef>
          <a:spcPts val="400"/>
        </a:spcBef>
        <a:buClr>
          <a:schemeClr val="accent3"/>
        </a:buClr>
        <a:buFont typeface="Georgia"/>
        <a:buChar char="•"/>
        <a:defRPr kumimoji="0"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877802" indent="-329176" algn="l" rtl="0" eaLnBrk="1" latinLnBrk="0" hangingPunct="1">
        <a:spcBef>
          <a:spcPts val="400"/>
        </a:spcBef>
        <a:buClr>
          <a:schemeClr val="accent2"/>
        </a:buClr>
        <a:buFont typeface="Georgia"/>
        <a:buChar char="▫"/>
        <a:defRPr kumimoji="0" sz="3467" kern="1200">
          <a:solidFill>
            <a:schemeClr val="accent2"/>
          </a:solidFill>
          <a:latin typeface="+mn-lt"/>
          <a:ea typeface="+mn-ea"/>
          <a:cs typeface="+mn-cs"/>
        </a:defRPr>
      </a:lvl2pPr>
      <a:lvl3pPr marL="1231361" indent="-292601" algn="l" rtl="0" eaLnBrk="1" latinLnBrk="0" hangingPunct="1">
        <a:spcBef>
          <a:spcPts val="400"/>
        </a:spcBef>
        <a:buClr>
          <a:schemeClr val="accent1"/>
        </a:buClr>
        <a:buFont typeface="Wingdings 2"/>
        <a:buChar char=""/>
        <a:defRPr kumimoji="0" sz="32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572729" indent="-268217" algn="l" rtl="0" eaLnBrk="1" latinLnBrk="0" hangingPunct="1">
        <a:spcBef>
          <a:spcPts val="400"/>
        </a:spcBef>
        <a:buClr>
          <a:schemeClr val="accent1"/>
        </a:buClr>
        <a:buFont typeface="Wingdings 2"/>
        <a:buChar char=""/>
        <a:defRPr kumimoji="0" sz="2933" kern="1200">
          <a:solidFill>
            <a:schemeClr val="accent1"/>
          </a:solidFill>
          <a:latin typeface="+mn-lt"/>
          <a:ea typeface="+mn-ea"/>
          <a:cs typeface="+mn-cs"/>
        </a:defRPr>
      </a:lvl4pPr>
      <a:lvl5pPr marL="1853138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667" kern="1200">
          <a:solidFill>
            <a:schemeClr val="accent3"/>
          </a:solidFill>
          <a:latin typeface="+mn-lt"/>
          <a:ea typeface="+mn-ea"/>
          <a:cs typeface="+mn-cs"/>
        </a:defRPr>
      </a:lvl5pPr>
      <a:lvl6pPr marL="2145738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4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2438339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▫"/>
        <a:defRPr kumimoji="0" sz="2133" kern="1200">
          <a:solidFill>
            <a:schemeClr val="accent3"/>
          </a:solidFill>
          <a:latin typeface="+mn-lt"/>
          <a:ea typeface="+mn-ea"/>
          <a:cs typeface="+mn-cs"/>
        </a:defRPr>
      </a:lvl7pPr>
      <a:lvl8pPr marL="2706556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◦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986965" indent="-243834" algn="l" rtl="0" eaLnBrk="1" latinLnBrk="0" hangingPunct="1">
        <a:spcBef>
          <a:spcPts val="400"/>
        </a:spcBef>
        <a:buClr>
          <a:schemeClr val="accent3"/>
        </a:buClr>
        <a:buFont typeface="Georgia"/>
        <a:buChar char="◦"/>
        <a:defRPr kumimoji="0" sz="1867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10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00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900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80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7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emf"/><Relationship Id="rId4" Type="http://schemas.openxmlformats.org/officeDocument/2006/relationships/image" Target="../media/image5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7" Type="http://schemas.openxmlformats.org/officeDocument/2006/relationships/image" Target="../media/image61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0.emf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6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7" Type="http://schemas.openxmlformats.org/officeDocument/2006/relationships/image" Target="../media/image77.emf"/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6.emf"/><Relationship Id="rId5" Type="http://schemas.openxmlformats.org/officeDocument/2006/relationships/image" Target="../media/image77.png"/><Relationship Id="rId4" Type="http://schemas.openxmlformats.org/officeDocument/2006/relationships/image" Target="../media/image7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6.emf"/><Relationship Id="rId7" Type="http://schemas.openxmlformats.org/officeDocument/2006/relationships/image" Target="../media/image19.emf"/><Relationship Id="rId12" Type="http://schemas.openxmlformats.org/officeDocument/2006/relationships/image" Target="../media/image2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0" Type="http://schemas.openxmlformats.org/officeDocument/2006/relationships/image" Target="../media/image22.emf"/><Relationship Id="rId4" Type="http://schemas.openxmlformats.org/officeDocument/2006/relationships/image" Target="../media/image12.png"/><Relationship Id="rId9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10" Type="http://schemas.openxmlformats.org/officeDocument/2006/relationships/image" Target="../media/image33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7" Type="http://schemas.openxmlformats.org/officeDocument/2006/relationships/image" Target="../media/image43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emf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8364" y="476935"/>
            <a:ext cx="1112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Aim </a:t>
            </a: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  <a:sym typeface="Times New Roman"/>
              </a:rPr>
              <a:t>2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: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tantia" panose="02030602050306030303" pitchFamily="18" charset="0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553165" y="1173019"/>
          <a:ext cx="8664726" cy="55379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9020907" y="1971831"/>
            <a:ext cx="2982903" cy="3293270"/>
            <a:chOff x="6719275" y="3153641"/>
            <a:chExt cx="3339125" cy="37043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8"/>
            <a:srcRect b="4764"/>
            <a:stretch/>
          </p:blipFill>
          <p:spPr>
            <a:xfrm>
              <a:off x="6719275" y="3204927"/>
              <a:ext cx="3339125" cy="3653073"/>
            </a:xfrm>
            <a:prstGeom prst="rect">
              <a:avLst/>
            </a:prstGeom>
          </p:spPr>
        </p:pic>
        <p:cxnSp>
          <p:nvCxnSpPr>
            <p:cNvPr id="6" name="Straight Arrow Connector 5"/>
            <p:cNvCxnSpPr/>
            <p:nvPr/>
          </p:nvCxnSpPr>
          <p:spPr>
            <a:xfrm flipH="1">
              <a:off x="7623195" y="3430640"/>
              <a:ext cx="526415" cy="3396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8588059" y="3430640"/>
              <a:ext cx="530450" cy="3396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H="1">
              <a:off x="7651848" y="5287224"/>
              <a:ext cx="497762" cy="3104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8591739" y="5287224"/>
              <a:ext cx="526770" cy="3104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8233185" y="3153641"/>
                  <a:ext cx="31130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𝐷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1" name="TextBox 6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33185" y="3153641"/>
                  <a:ext cx="311304" cy="276999"/>
                </a:xfrm>
                <a:prstGeom prst="rect">
                  <a:avLst/>
                </a:prstGeom>
                <a:blipFill>
                  <a:blip r:embed="rId9"/>
                  <a:stretch>
                    <a:fillRect l="-17647" r="-3922" b="-1521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8233185" y="5148724"/>
                  <a:ext cx="316625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𝐷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2" name="TextBox 6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33185" y="5148724"/>
                  <a:ext cx="316625" cy="276999"/>
                </a:xfrm>
                <a:prstGeom prst="rect">
                  <a:avLst/>
                </a:prstGeom>
                <a:blipFill>
                  <a:blip r:embed="rId10"/>
                  <a:stretch>
                    <a:fillRect l="-17308" r="-3846" b="-1521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6987619" y="4754464"/>
                  <a:ext cx="29469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𝐺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𝑐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4" name="TextBox 6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87619" y="4754464"/>
                  <a:ext cx="294696" cy="276999"/>
                </a:xfrm>
                <a:prstGeom prst="rect">
                  <a:avLst/>
                </a:prstGeom>
                <a:blipFill>
                  <a:blip r:embed="rId11"/>
                  <a:stretch>
                    <a:fillRect l="-18750" b="-1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/>
                <p:cNvSpPr txBox="1"/>
                <p:nvPr/>
              </p:nvSpPr>
              <p:spPr>
                <a:xfrm>
                  <a:off x="9466760" y="4754464"/>
                  <a:ext cx="29469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𝐺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𝑐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5" name="TextBox 6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66760" y="4754464"/>
                  <a:ext cx="294696" cy="276999"/>
                </a:xfrm>
                <a:prstGeom prst="rect">
                  <a:avLst/>
                </a:prstGeom>
                <a:blipFill>
                  <a:blip r:embed="rId12"/>
                  <a:stretch>
                    <a:fillRect l="-16327" b="-1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8241489" y="3816649"/>
                  <a:ext cx="346570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𝐺</m:t>
                            </m:r>
                          </m:e>
                          <m:sub>
                            <m:r>
                              <a:rPr kumimoji="0" lang="en-US" altLang="zh-CN" sz="1800" b="0" i="1" u="none" strike="noStrike" kern="120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cs typeface="+mn-cs"/>
                              </a:rPr>
                              <m:t>𝑤</m:t>
                            </m:r>
                          </m:sub>
                        </m:sSub>
                      </m:oMath>
                    </m:oMathPara>
                  </a14:m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宋体" panose="02010600030101010101" pitchFamily="2" charset="-122"/>
                    <a:cs typeface="+mn-cs"/>
                  </a:endParaRPr>
                </a:p>
              </p:txBody>
            </p:sp>
          </mc:Choice>
          <mc:Fallback xmlns="">
            <p:sp>
              <p:nvSpPr>
                <p:cNvPr id="66" name="TextBox 6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41489" y="3816649"/>
                  <a:ext cx="346570" cy="276999"/>
                </a:xfrm>
                <a:prstGeom prst="rect">
                  <a:avLst/>
                </a:prstGeom>
                <a:blipFill>
                  <a:blip r:embed="rId13"/>
                  <a:stretch>
                    <a:fillRect l="-14035" r="-1754" b="-1111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41203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6346" y="192231"/>
            <a:ext cx="109581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Raise the Gw value so that it oscillates at the same frequency with no external inputs, producing the phase response curve</a:t>
            </a: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.</a:t>
            </a:r>
            <a:endParaRPr lang="en-US" altLang="zh-CN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68" y="4022296"/>
            <a:ext cx="4315486" cy="216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709" y="3736423"/>
            <a:ext cx="5400000" cy="27028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68" y="1506700"/>
            <a:ext cx="4315486" cy="216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709" y="755831"/>
            <a:ext cx="5400000" cy="270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558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1515" y="368078"/>
            <a:ext cx="109581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Raise the Gw value so that it oscillates at the same frequency with no external inputs, producing the phase response curve</a:t>
            </a:r>
            <a:r>
              <a:rPr lang="en-US" altLang="zh-CN" dirty="0" smtClean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.</a:t>
            </a:r>
            <a:endParaRPr lang="en-US" altLang="zh-CN" dirty="0">
              <a:solidFill>
                <a:prstClr val="black"/>
              </a:solidFill>
              <a:latin typeface="Georgia"/>
              <a:ea typeface="宋体" panose="02010600030101010101" pitchFamily="2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95" y="1336000"/>
            <a:ext cx="5575501" cy="41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796" y="1336000"/>
            <a:ext cx="5575501" cy="41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093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3915" y="949569"/>
            <a:ext cx="1787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Next steps: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143000" y="2039815"/>
                <a:ext cx="8661345" cy="18117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2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Get in contact with nick, find out what is missing and what I did wrong.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CN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sz="22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𝛿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𝑠𝑦𝑛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𝐺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𝐷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altLang="zh-CN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CN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2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Frequency control and PRC vs  </a:t>
                </a:r>
                <a14:m>
                  <m:oMath xmlns:m="http://schemas.openxmlformats.org/officeDocument/2006/math">
                    <m:r>
                      <a:rPr lang="zh-CN" altLang="en-US" sz="22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𝛿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3000" y="2039815"/>
                <a:ext cx="8661345" cy="1811778"/>
              </a:xfrm>
              <a:prstGeom prst="rect">
                <a:avLst/>
              </a:prstGeom>
              <a:blipFill>
                <a:blip r:embed="rId2"/>
                <a:stretch>
                  <a:fillRect l="-845" t="-2357" b="-60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88019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5" y="1406769"/>
            <a:ext cx="5674756" cy="28403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126" y="733942"/>
            <a:ext cx="5575501" cy="41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5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538" y="0"/>
            <a:ext cx="4008139" cy="687238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6133677" y="606671"/>
            <a:ext cx="3854385" cy="5901546"/>
            <a:chOff x="3935599" y="738246"/>
            <a:chExt cx="3236616" cy="532156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5599" y="4439808"/>
              <a:ext cx="3236616" cy="1620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5599" y="738246"/>
              <a:ext cx="3236614" cy="16200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5601" y="2637385"/>
              <a:ext cx="3236614" cy="16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1691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0307" y="47781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Keep Gw as zero, produce the phase response curve using rat’s neural parameters.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10307" y="1128454"/>
            <a:ext cx="2332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external drive, tuning the synaptic inhabitation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0307" y="3410941"/>
            <a:ext cx="2605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External drive = 6 nA, tuning the synaptic inhabitation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10307" y="5524725"/>
            <a:ext cx="2303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onductance </a:t>
            </a:r>
            <a:r>
              <a:rPr lang="en-US" altLang="zh-CN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sz="16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2 uS, tuning the external drive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468" y="2577113"/>
            <a:ext cx="4315486" cy="216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421" y="2577113"/>
            <a:ext cx="4315486" cy="216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467" y="4737113"/>
            <a:ext cx="4315486" cy="216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420" y="4737113"/>
            <a:ext cx="4315486" cy="216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420" y="417113"/>
            <a:ext cx="4315486" cy="216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467" y="417113"/>
            <a:ext cx="4315486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89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939" y="3739262"/>
            <a:ext cx="5034734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69" y="3739262"/>
            <a:ext cx="5034734" cy="25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660"/>
          <a:stretch/>
        </p:blipFill>
        <p:spPr>
          <a:xfrm>
            <a:off x="2463532" y="96715"/>
            <a:ext cx="7342503" cy="355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52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501" y="87923"/>
            <a:ext cx="4315486" cy="216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393" y="87923"/>
            <a:ext cx="4315486" cy="216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501" y="2297073"/>
            <a:ext cx="4315486" cy="216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393" y="2467423"/>
            <a:ext cx="4315486" cy="216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393" y="4574724"/>
            <a:ext cx="4315486" cy="216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555" y="4318504"/>
            <a:ext cx="4315486" cy="216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3238" y="685800"/>
            <a:ext cx="306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5</a:t>
            </a:r>
          </a:p>
          <a:p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13238" y="2936631"/>
            <a:ext cx="306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</a:t>
            </a:r>
          </a:p>
          <a:p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34108" y="521383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0.5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4053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634" y="4151832"/>
            <a:ext cx="4839123" cy="24220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66" y="4151832"/>
            <a:ext cx="4742406" cy="23736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660"/>
          <a:stretch/>
        </p:blipFill>
        <p:spPr>
          <a:xfrm>
            <a:off x="2503200" y="-1560260"/>
            <a:ext cx="7342503" cy="35520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452" y="1939133"/>
            <a:ext cx="4315486" cy="216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26" y="1991832"/>
            <a:ext cx="4315486" cy="216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787712" y="2576146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 = 0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159769" y="5338673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 = 6</a:t>
            </a:r>
          </a:p>
        </p:txBody>
      </p:sp>
    </p:spTree>
    <p:extLst>
      <p:ext uri="{BB962C8B-B14F-4D97-AF65-F5344CB8AC3E}">
        <p14:creationId xmlns:p14="http://schemas.microsoft.com/office/powerpoint/2010/main" val="4230762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7118" y="4281651"/>
            <a:ext cx="4954700" cy="24799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03" y="4297086"/>
            <a:ext cx="4954700" cy="24799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86241" y="5389685"/>
            <a:ext cx="1905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 = 2; Gw = 0, tuning the D</a:t>
            </a:r>
            <a:endParaRPr lang="zh-CN" alt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7118" y="1776046"/>
            <a:ext cx="4839123" cy="24220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03" y="1696915"/>
            <a:ext cx="4742406" cy="23736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4660"/>
          <a:stretch/>
        </p:blipFill>
        <p:spPr>
          <a:xfrm>
            <a:off x="2351495" y="-1776046"/>
            <a:ext cx="7342503" cy="355209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986241" y="2639721"/>
            <a:ext cx="1905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 = 6; Gw = 0, tuning the 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832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8364" y="476935"/>
            <a:ext cx="1112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Aim </a:t>
            </a: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  <a:sym typeface="Times New Roman"/>
              </a:rPr>
              <a:t>2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: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tantia" panose="0203060205030603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1169" y="461090"/>
            <a:ext cx="1152085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/>
              <a:t>RG frequency control </a:t>
            </a:r>
            <a:endParaRPr lang="zh-CN" alt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262915" y="1239639"/>
            <a:ext cx="4373557" cy="3230525"/>
            <a:chOff x="4828574" y="1309979"/>
            <a:chExt cx="1784160" cy="1353484"/>
          </a:xfrm>
        </p:grpSpPr>
        <p:grpSp>
          <p:nvGrpSpPr>
            <p:cNvPr id="22" name="Group 21"/>
            <p:cNvGrpSpPr/>
            <p:nvPr/>
          </p:nvGrpSpPr>
          <p:grpSpPr>
            <a:xfrm>
              <a:off x="4828574" y="1309979"/>
              <a:ext cx="1784160" cy="1339519"/>
              <a:chOff x="4642211" y="1316793"/>
              <a:chExt cx="2230200" cy="1674399"/>
            </a:xfrm>
          </p:grpSpPr>
          <p:pic>
            <p:nvPicPr>
              <p:cNvPr id="27" name="Picture 2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42211" y="1316793"/>
                <a:ext cx="2230200" cy="1674399"/>
              </a:xfrm>
              <a:prstGeom prst="rect">
                <a:avLst/>
              </a:prstGeom>
            </p:spPr>
          </p:pic>
          <p:cxnSp>
            <p:nvCxnSpPr>
              <p:cNvPr id="28" name="Straight Connector 27"/>
              <p:cNvCxnSpPr/>
              <p:nvPr/>
            </p:nvCxnSpPr>
            <p:spPr>
              <a:xfrm flipV="1">
                <a:off x="4832459" y="2318797"/>
                <a:ext cx="1920364" cy="5023"/>
              </a:xfrm>
              <a:prstGeom prst="line">
                <a:avLst/>
              </a:prstGeom>
              <a:ln w="3175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6044305" y="2324737"/>
                <a:ext cx="0" cy="579263"/>
              </a:xfrm>
              <a:prstGeom prst="line">
                <a:avLst/>
              </a:prstGeom>
              <a:ln w="3175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716122" y="2321308"/>
                <a:ext cx="3793" cy="586660"/>
              </a:xfrm>
              <a:prstGeom prst="line">
                <a:avLst/>
              </a:prstGeom>
              <a:ln w="3175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cxnSp>
          <p:nvCxnSpPr>
            <p:cNvPr id="23" name="Straight Connector 22"/>
            <p:cNvCxnSpPr/>
            <p:nvPr/>
          </p:nvCxnSpPr>
          <p:spPr>
            <a:xfrm>
              <a:off x="5316987" y="2116766"/>
              <a:ext cx="3034" cy="469328"/>
            </a:xfrm>
            <a:prstGeom prst="line">
              <a:avLst/>
            </a:prstGeom>
            <a:ln w="317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5282720" y="2582919"/>
              <a:ext cx="194452" cy="773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600" i="1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2.09</a:t>
              </a:r>
              <a:endParaRPr lang="zh-CN" altLang="en-US" sz="100" i="1" dirty="0">
                <a:latin typeface="Segoe UI Historic" panose="020B0502040204020203" pitchFamily="34" charset="0"/>
                <a:cs typeface="Segoe UI Historic" panose="020B0502040204020203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615796" y="2586094"/>
              <a:ext cx="149881" cy="77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600" i="1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4.372</a:t>
              </a:r>
              <a:endParaRPr lang="zh-CN" altLang="en-US" sz="800" i="1" dirty="0">
                <a:latin typeface="Segoe UI Historic" panose="020B0502040204020203" pitchFamily="34" charset="0"/>
                <a:cs typeface="Segoe UI Historic" panose="020B0502040204020203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931318" y="2582919"/>
              <a:ext cx="166884" cy="77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600" i="1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6.0152</a:t>
              </a:r>
              <a:endParaRPr lang="zh-CN" altLang="en-US" sz="600" i="1" dirty="0">
                <a:latin typeface="Segoe UI Historic" panose="020B0502040204020203" pitchFamily="34" charset="0"/>
                <a:cs typeface="Segoe UI Historic" panose="020B0502040204020203" pitchFamily="34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807994" y="1154228"/>
            <a:ext cx="7298519" cy="4380231"/>
            <a:chOff x="4595404" y="2914968"/>
            <a:chExt cx="2334730" cy="1335695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5136" y="2914968"/>
              <a:ext cx="1174998" cy="476458"/>
            </a:xfrm>
            <a:prstGeom prst="rect">
              <a:avLst/>
            </a:prstGeom>
          </p:spPr>
        </p:pic>
        <p:grpSp>
          <p:nvGrpSpPr>
            <p:cNvPr id="33" name="Group 32"/>
            <p:cNvGrpSpPr/>
            <p:nvPr/>
          </p:nvGrpSpPr>
          <p:grpSpPr>
            <a:xfrm>
              <a:off x="4624566" y="3386663"/>
              <a:ext cx="2282694" cy="864000"/>
              <a:chOff x="4612516" y="3326086"/>
              <a:chExt cx="2282694" cy="864000"/>
            </a:xfrm>
          </p:grpSpPr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68841" y="3326086"/>
                <a:ext cx="1126369" cy="864000"/>
              </a:xfrm>
              <a:prstGeom prst="rect">
                <a:avLst/>
              </a:prstGeom>
            </p:spPr>
          </p:pic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2516" y="3326086"/>
                <a:ext cx="1150796" cy="864000"/>
              </a:xfrm>
              <a:prstGeom prst="rect">
                <a:avLst/>
              </a:prstGeom>
            </p:spPr>
          </p:pic>
        </p:grpSp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155"/>
            <a:stretch/>
          </p:blipFill>
          <p:spPr>
            <a:xfrm>
              <a:off x="4595404" y="2919802"/>
              <a:ext cx="1203397" cy="468000"/>
            </a:xfrm>
            <a:prstGeom prst="rect">
              <a:avLst/>
            </a:prstGeom>
          </p:spPr>
        </p:pic>
      </p:grpSp>
      <p:sp>
        <p:nvSpPr>
          <p:cNvPr id="8" name="Rectangle 7"/>
          <p:cNvSpPr/>
          <p:nvPr/>
        </p:nvSpPr>
        <p:spPr>
          <a:xfrm>
            <a:off x="262915" y="4609439"/>
            <a:ext cx="4545079" cy="1006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3000"/>
              </a:lnSpc>
            </a:pPr>
            <a:r>
              <a:rPr lang="en-US" altLang="zh-CN" dirty="0" smtClean="0"/>
              <a:t>    If we want a desired frequency of 1.1136 Hz, there are infinite solutions found by varying Gw and D1 Stimulus.</a:t>
            </a:r>
            <a:endParaRPr lang="en-US" altLang="zh-CN" dirty="0"/>
          </a:p>
        </p:txBody>
      </p:sp>
      <p:sp>
        <p:nvSpPr>
          <p:cNvPr id="43" name="Rectangle 42"/>
          <p:cNvSpPr/>
          <p:nvPr/>
        </p:nvSpPr>
        <p:spPr>
          <a:xfrm>
            <a:off x="262915" y="5758484"/>
            <a:ext cx="11772092" cy="787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3000"/>
              </a:lnSpc>
            </a:pPr>
            <a:r>
              <a:rPr lang="en-US" altLang="zh-CN" dirty="0" smtClean="0"/>
              <a:t>    </a:t>
            </a:r>
            <a:r>
              <a:rPr lang="en-US" altLang="zh-CN" sz="2000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For example, possible solutions are [Gw D1] = [0 6.0152]; [0.1 4.372]; [0.3 2.09]; [0.59 0]. However, the performance for different conductances is not the same, as shown on the right. </a:t>
            </a:r>
          </a:p>
        </p:txBody>
      </p:sp>
    </p:spTree>
    <p:extLst>
      <p:ext uri="{BB962C8B-B14F-4D97-AF65-F5344CB8AC3E}">
        <p14:creationId xmlns:p14="http://schemas.microsoft.com/office/powerpoint/2010/main" val="61922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85750" y="228601"/>
                <a:ext cx="1612429" cy="5695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∙∆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∙(1+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750" y="228601"/>
                <a:ext cx="1612429" cy="56958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34" y="1002014"/>
            <a:ext cx="4315485" cy="216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886" y="1002014"/>
            <a:ext cx="4315486" cy="216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85749" y="3607778"/>
                <a:ext cx="1803699" cy="597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∙∆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∙+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𝑝𝑟𝑒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749" y="3607778"/>
                <a:ext cx="1803699" cy="5976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34" y="4457392"/>
            <a:ext cx="4315486" cy="216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886" y="4457392"/>
            <a:ext cx="4315486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58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516" y="3542993"/>
            <a:ext cx="5973751" cy="299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00" y="157954"/>
            <a:ext cx="5973751" cy="29900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7332785" y="597877"/>
            <a:ext cx="101111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231923" y="439615"/>
            <a:ext cx="1037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 drive</a:t>
            </a:r>
          </a:p>
          <a:p>
            <a:endParaRPr lang="zh-CN" alt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7332785" y="1085946"/>
            <a:ext cx="1011115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038492" y="888023"/>
            <a:ext cx="1784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With a D = 6 nA</a:t>
            </a:r>
            <a:endParaRPr lang="zh-CN" altLang="en-US" dirty="0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7403123" y="1670538"/>
            <a:ext cx="1072662" cy="3517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401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36149" y="1523375"/>
            <a:ext cx="9334924" cy="4466703"/>
            <a:chOff x="1426040" y="1554153"/>
            <a:chExt cx="8799258" cy="4466703"/>
          </a:xfrm>
        </p:grpSpPr>
        <p:grpSp>
          <p:nvGrpSpPr>
            <p:cNvPr id="5" name="Group 4"/>
            <p:cNvGrpSpPr/>
            <p:nvPr/>
          </p:nvGrpSpPr>
          <p:grpSpPr>
            <a:xfrm>
              <a:off x="1426040" y="1554153"/>
              <a:ext cx="8799258" cy="4406826"/>
              <a:chOff x="653524" y="573741"/>
              <a:chExt cx="10932175" cy="540565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3524" y="573742"/>
                <a:ext cx="5400000" cy="5405649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85698" y="573741"/>
                <a:ext cx="5400001" cy="5405649"/>
              </a:xfrm>
              <a:prstGeom prst="rect">
                <a:avLst/>
              </a:prstGeom>
            </p:spPr>
          </p:pic>
        </p:grpSp>
        <p:sp>
          <p:nvSpPr>
            <p:cNvPr id="12" name="TextBox 11"/>
            <p:cNvSpPr txBox="1"/>
            <p:nvPr/>
          </p:nvSpPr>
          <p:spPr>
            <a:xfrm>
              <a:off x="2462526" y="5682302"/>
              <a:ext cx="22734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 </a:t>
              </a: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= 6.0152; Gw= 0 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129566" y="5682302"/>
              <a:ext cx="18450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D=0; Gw=0.59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98364" y="476935"/>
            <a:ext cx="1112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Aim </a:t>
            </a: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  <a:sym typeface="Times New Roman"/>
              </a:rPr>
              <a:t>2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: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tantia" panose="0203060205030603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1169" y="461090"/>
            <a:ext cx="1152085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RG phase response curve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6149" y="1000155"/>
            <a:ext cx="118558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The perturbation response when 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an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excitation stimulus of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5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 nA 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injected into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the extensor neuron during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0.3-0.5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Calibri" panose="020F0502020204030204" pitchFamily="34" charset="0"/>
              </a:rPr>
              <a:t> of the normalized phase duration. 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9480740" y="2045727"/>
            <a:ext cx="2638897" cy="2160880"/>
            <a:chOff x="9619286" y="2202413"/>
            <a:chExt cx="2638897" cy="2160880"/>
          </a:xfrm>
        </p:grpSpPr>
        <p:grpSp>
          <p:nvGrpSpPr>
            <p:cNvPr id="3" name="Group 2"/>
            <p:cNvGrpSpPr/>
            <p:nvPr/>
          </p:nvGrpSpPr>
          <p:grpSpPr>
            <a:xfrm>
              <a:off x="9619286" y="2202413"/>
              <a:ext cx="2638897" cy="1023781"/>
              <a:chOff x="9619286" y="2202413"/>
              <a:chExt cx="2638897" cy="1023781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>
                <a:off x="9619286" y="2381843"/>
                <a:ext cx="556274" cy="0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  <a:headEnd type="none" w="med" len="med"/>
                <a:tailEnd type="none" w="med" len="med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10280557" y="2202413"/>
                <a:ext cx="19776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Extensor neuron activities for unperturbed situation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rgia"/>
                  <a:ea typeface="宋体" panose="02010600030101010101" pitchFamily="2" charset="-122"/>
                  <a:cs typeface="Segoe UI Historic" panose="020B0502040204020203" pitchFamily="34" charset="0"/>
                </a:endParaRPr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9619286" y="2995362"/>
                <a:ext cx="556274" cy="0"/>
              </a:xfrm>
              <a:prstGeom prst="line">
                <a:avLst/>
              </a:prstGeom>
              <a:ln w="19050">
                <a:solidFill>
                  <a:srgbClr val="0000FF"/>
                </a:solidFill>
                <a:prstDash val="sysDot"/>
                <a:headEnd type="none" w="med" len="med"/>
                <a:tailEnd type="none" w="med" len="med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26" name="TextBox 25"/>
              <p:cNvSpPr txBox="1"/>
              <p:nvPr/>
            </p:nvSpPr>
            <p:spPr>
              <a:xfrm>
                <a:off x="10280557" y="2764529"/>
                <a:ext cx="19776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Flexor neuron activities for unperturbed situation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rgia"/>
                  <a:ea typeface="宋体" panose="02010600030101010101" pitchFamily="2" charset="-122"/>
                  <a:cs typeface="Segoe UI Historic" panose="020B0502040204020203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9619286" y="3339512"/>
              <a:ext cx="2638897" cy="1023781"/>
              <a:chOff x="9619286" y="2202413"/>
              <a:chExt cx="2638897" cy="1023781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9619286" y="2381843"/>
                <a:ext cx="556274" cy="0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29" name="TextBox 28"/>
              <p:cNvSpPr txBox="1"/>
              <p:nvPr/>
            </p:nvSpPr>
            <p:spPr>
              <a:xfrm>
                <a:off x="10280557" y="2202413"/>
                <a:ext cx="19776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Extensor neuron activities for perturbed situation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rgia"/>
                  <a:ea typeface="宋体" panose="02010600030101010101" pitchFamily="2" charset="-122"/>
                  <a:cs typeface="Segoe UI Historic" panose="020B0502040204020203" pitchFamily="34" charset="0"/>
                </a:endParaRPr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9619286" y="2995362"/>
                <a:ext cx="556274" cy="0"/>
              </a:xfrm>
              <a:prstGeom prst="line">
                <a:avLst/>
              </a:prstGeom>
              <a:ln w="19050">
                <a:solidFill>
                  <a:srgbClr val="0000FF"/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>
                <a:off x="10280557" y="2764529"/>
                <a:ext cx="19776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eorgia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Flexor neuron activities for perturbed situation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rgia"/>
                  <a:ea typeface="宋体" panose="02010600030101010101" pitchFamily="2" charset="-122"/>
                  <a:cs typeface="Segoe UI Historic" panose="020B0502040204020203" pitchFamily="34" charset="0"/>
                </a:endParaRPr>
              </a:p>
            </p:txBody>
          </p:sp>
        </p:grpSp>
      </p:grpSp>
      <p:sp>
        <p:nvSpPr>
          <p:cNvPr id="38" name="Rectangle 37"/>
          <p:cNvSpPr/>
          <p:nvPr/>
        </p:nvSpPr>
        <p:spPr>
          <a:xfrm>
            <a:off x="9476781" y="1701578"/>
            <a:ext cx="11897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Segoe UI Historic" panose="020B0502040204020203" pitchFamily="34" charset="0"/>
                <a:cs typeface="Segoe UI Historic" panose="020B0502040204020203" pitchFamily="34" charset="0"/>
              </a:rPr>
              <a:t>Top column: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Segoe UI Historic" panose="020B0502040204020203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9476780" y="4422962"/>
            <a:ext cx="14734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Segoe UI Historic" panose="020B0502040204020203" pitchFamily="34" charset="0"/>
                <a:cs typeface="Segoe UI Historic" panose="020B0502040204020203" pitchFamily="34" charset="0"/>
              </a:rPr>
              <a:t>Bottom column: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Segoe UI Historic" panose="020B0502040204020203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9476780" y="4730739"/>
            <a:ext cx="26428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Neuron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actives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for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the extensor neurons in the phase plane.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36149" y="5968930"/>
            <a:ext cx="11489860" cy="794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    The stimulus prolonged the active phase of extensor neuron for both cases. It shifts the phase for pure drive case by 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10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% and self-oscillation case by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 7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%.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45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98364" y="476935"/>
            <a:ext cx="1112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Aim </a:t>
            </a:r>
            <a:r>
              <a:rPr kumimoji="0" lang="en-US" altLang="zh-CN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egoe UI Black" panose="020B0A02040204020203" pitchFamily="34" charset="0"/>
                <a:cs typeface="Times New Roman" panose="02020603050405020304" pitchFamily="18" charset="0"/>
                <a:sym typeface="Times New Roman"/>
              </a:rPr>
              <a:t>2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 panose="02030602050306030303" pitchFamily="18" charset="0"/>
                <a:ea typeface="Times New Roman"/>
                <a:cs typeface="Times New Roman"/>
                <a:sym typeface="Times New Roman"/>
              </a:rPr>
              <a:t>: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tantia" panose="0203060205030603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11169" y="461090"/>
            <a:ext cx="1152085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RG phase response curve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64" y="1397620"/>
            <a:ext cx="4077712" cy="42772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0905" y="738089"/>
            <a:ext cx="6927417" cy="31951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7798" y="5672317"/>
            <a:ext cx="3359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t>(Szczecinski, Hunt, &amp; Quinn, 2015) </a:t>
            </a:r>
          </a:p>
        </p:txBody>
      </p:sp>
      <p:sp>
        <p:nvSpPr>
          <p:cNvPr id="5" name="Rectangle 4"/>
          <p:cNvSpPr/>
          <p:nvPr/>
        </p:nvSpPr>
        <p:spPr>
          <a:xfrm>
            <a:off x="6948612" y="3933212"/>
            <a:ext cx="23920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(Szczecinski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et al., 2017)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88612" y="4380595"/>
            <a:ext cx="7112000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By setting Gw as zero, reproduce the results as shown in the figures using parameter values in reference.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Keep Gw as zero, produce the phase response curve using rat’s neural parameters.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宋体" panose="02010600030101010101" pitchFamily="2" charset="-122"/>
                <a:cs typeface="+mn-cs"/>
              </a:rPr>
              <a:t>Raise the Gw value so that it oscillates at the same frequency with no external inputs, producing the phase response curve.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8584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97" y="210290"/>
            <a:ext cx="11053006" cy="493819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40897" y="704109"/>
            <a:ext cx="8961339" cy="5897968"/>
            <a:chOff x="622251" y="704109"/>
            <a:chExt cx="8961339" cy="589796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/>
            <a:srcRect r="4033"/>
            <a:stretch/>
          </p:blipFill>
          <p:spPr>
            <a:xfrm>
              <a:off x="622251" y="704109"/>
              <a:ext cx="3132065" cy="5897968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61509" y="704110"/>
              <a:ext cx="5537468" cy="301503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6"/>
            <a:srcRect l="4660"/>
            <a:stretch/>
          </p:blipFill>
          <p:spPr>
            <a:xfrm>
              <a:off x="3861509" y="3719146"/>
              <a:ext cx="5722081" cy="2768178"/>
            </a:xfrm>
            <a:prstGeom prst="rect">
              <a:avLst/>
            </a:prstGeom>
          </p:spPr>
        </p:pic>
      </p:grpSp>
      <p:sp>
        <p:nvSpPr>
          <p:cNvPr id="7" name="Rectangle 6"/>
          <p:cNvSpPr/>
          <p:nvPr/>
        </p:nvSpPr>
        <p:spPr>
          <a:xfrm>
            <a:off x="7518399" y="703202"/>
            <a:ext cx="467360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zh-CN" sz="1400" i="1" dirty="0" smtClean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Interneurons</a:t>
            </a:r>
            <a:r>
              <a:rPr lang="en-US" altLang="zh-CN" sz="1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: C</a:t>
            </a:r>
            <a:r>
              <a:rPr lang="en-US" altLang="zh-CN" sz="1400" baseline="-250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en-US" altLang="zh-CN" sz="1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= 5 </a:t>
            </a:r>
            <a:r>
              <a:rPr lang="en-US" altLang="zh-CN" sz="1400" i="1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nF</a:t>
            </a:r>
            <a:r>
              <a:rPr lang="en-US" altLang="zh-CN" sz="1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, G</a:t>
            </a:r>
            <a:r>
              <a:rPr lang="en-US" altLang="zh-CN" sz="1400" baseline="-250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en-US" altLang="zh-CN" sz="1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= 1 </a:t>
            </a:r>
            <a:r>
              <a:rPr lang="en-US" altLang="zh-CN" sz="1400" i="1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uS</a:t>
            </a:r>
            <a:r>
              <a:rPr lang="en-US" altLang="zh-CN" sz="1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0 </a:t>
            </a:r>
            <a:r>
              <a:rPr lang="en-US" altLang="zh-CN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 ,</a:t>
            </a:r>
            <a:r>
              <a:rPr lang="en-US" altLang="zh-CN" sz="1400" dirty="0" smtClean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lang="en-US" altLang="zh-CN" sz="1400" baseline="-25000" dirty="0" smtClean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lang="en-US" altLang="zh-CN" sz="1400" dirty="0" smtClean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= -60 </a:t>
            </a:r>
            <a:r>
              <a:rPr lang="en-US" altLang="zh-CN" sz="1400" i="1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mV</a:t>
            </a:r>
            <a:r>
              <a:rPr lang="en-US" altLang="zh-CN" sz="1400" dirty="0" smtClean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HC Neurons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C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5 </a:t>
            </a:r>
            <a:r>
              <a:rPr lang="en-US" altLang="zh-CN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G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1 </a:t>
            </a:r>
            <a:r>
              <a:rPr lang="en-US" altLang="zh-CN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G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1 </a:t>
            </a:r>
            <a:r>
              <a:rPr lang="en-US" altLang="zh-CN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50 </a:t>
            </a:r>
            <a:r>
              <a:rPr lang="en-US" altLang="zh-CN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mV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A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0.5, S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sz="1400" dirty="0" smtClean="0"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-0.046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-60 </a:t>
            </a:r>
            <a:r>
              <a:rPr lang="en-US" altLang="zh-CN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mV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1, S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sz="1400" dirty="0"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0.046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</a:t>
            </a:r>
            <a:r>
              <a:rPr lang="en-US" altLang="zh-CN" sz="1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- 40 mV.</a:t>
            </a:r>
            <a:endParaRPr lang="zh-CN" altLang="zh-CN" sz="1400" dirty="0" smtClean="0">
              <a:latin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877445" y="2268097"/>
            <a:ext cx="3152723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HC→IN:   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sz="1400" baseline="-25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0.118 </a:t>
            </a:r>
            <a:r>
              <a:rPr lang="en-US" altLang="zh-CN" sz="14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uS, 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zh-CN" sz="14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300 </a:t>
            </a:r>
            <a:r>
              <a:rPr lang="en-US" altLang="zh-CN" sz="1400" i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mV.</a:t>
            </a:r>
          </a:p>
          <a:p>
            <a:pPr lvl="0">
              <a:lnSpc>
                <a:spcPct val="150000"/>
              </a:lnSpc>
            </a:pP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zh-CN" sz="14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-60 </a:t>
            </a:r>
            <a:r>
              <a:rPr lang="en-US" altLang="zh-CN" sz="14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mV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</a:t>
            </a:r>
            <a:r>
              <a:rPr lang="en-US" altLang="zh-CN" sz="14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- 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</a:t>
            </a:r>
            <a:r>
              <a:rPr lang="en-US" altLang="zh-CN" sz="14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mV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zh-CN" sz="1400" dirty="0">
              <a:solidFill>
                <a:prstClr val="black"/>
              </a:solidFill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</a:pP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IN→HC:   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sz="14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1.041 </a:t>
            </a:r>
            <a:r>
              <a:rPr lang="en-US" altLang="zh-CN" sz="14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uS, 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zh-CN" sz="14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-100 </a:t>
            </a:r>
            <a:r>
              <a:rPr lang="en-US" altLang="zh-CN" sz="14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mV.</a:t>
            </a:r>
          </a:p>
          <a:p>
            <a:pPr lvl="0">
              <a:lnSpc>
                <a:spcPct val="150000"/>
              </a:lnSpc>
            </a:pP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zh-CN" sz="14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-60 </a:t>
            </a:r>
            <a:r>
              <a:rPr lang="en-US" altLang="zh-CN" sz="14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mV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</a:t>
            </a:r>
            <a:r>
              <a:rPr lang="en-US" altLang="zh-CN" sz="14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</a:t>
            </a:r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- 20 </a:t>
            </a:r>
            <a:r>
              <a:rPr lang="en-US" altLang="zh-CN" sz="14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mV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zh-CN" sz="1400" dirty="0">
              <a:solidFill>
                <a:prstClr val="black"/>
              </a:solidFill>
              <a:latin typeface="等线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10644651" y="1455078"/>
                <a:ext cx="697050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zh-CN" altLang="en-US" dirty="0" smtClean="0"/>
                  <a:t>   </a:t>
                </a:r>
                <a:r>
                  <a:rPr lang="en-US" altLang="zh-CN" dirty="0" smtClean="0"/>
                  <a:t>?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zh-CN" altLang="en-US" dirty="0" smtClean="0"/>
                  <a:t>  </a:t>
                </a:r>
                <a:r>
                  <a:rPr lang="en-US" altLang="zh-CN" dirty="0" smtClean="0"/>
                  <a:t>?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44651" y="1455078"/>
                <a:ext cx="697050" cy="646331"/>
              </a:xfrm>
              <a:prstGeom prst="rect">
                <a:avLst/>
              </a:prstGeom>
              <a:blipFill>
                <a:blip r:embed="rId7"/>
                <a:stretch>
                  <a:fillRect t="-5660" r="-6087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/>
          <p:cNvSpPr txBox="1"/>
          <p:nvPr/>
        </p:nvSpPr>
        <p:spPr>
          <a:xfrm>
            <a:off x="8754462" y="3648602"/>
            <a:ext cx="3398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sz="14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</a:t>
            </a:r>
            <a:r>
              <a:rPr lang="en-US" altLang="zh-CN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inhibition and excitation is not same.</a:t>
            </a:r>
            <a:endParaRPr lang="zh-CN" altLang="en-US" sz="1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762" y="4372591"/>
            <a:ext cx="3135387" cy="2114733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>
            <a:off x="8941777" y="4255477"/>
            <a:ext cx="0" cy="26025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941777" y="4255477"/>
            <a:ext cx="3250223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59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r="4033"/>
          <a:stretch/>
        </p:blipFill>
        <p:spPr>
          <a:xfrm>
            <a:off x="109744" y="2458552"/>
            <a:ext cx="2378479" cy="44788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31" y="704109"/>
            <a:ext cx="2880666" cy="18018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897" y="210290"/>
            <a:ext cx="11053006" cy="49381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319" y="704109"/>
            <a:ext cx="2880665" cy="180188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619" y="704109"/>
            <a:ext cx="2880665" cy="18018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284" y="704109"/>
            <a:ext cx="2880665" cy="180188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409" y="5418000"/>
            <a:ext cx="2876990" cy="144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409" y="2538000"/>
            <a:ext cx="2876991" cy="144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807" y="3978000"/>
            <a:ext cx="2876990" cy="1440000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6462097" y="2523542"/>
            <a:ext cx="5278060" cy="2160000"/>
            <a:chOff x="6380381" y="4856261"/>
            <a:chExt cx="5278060" cy="2160000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0381" y="4856261"/>
              <a:ext cx="4315486" cy="216000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10941578" y="5776546"/>
              <a:ext cx="716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-5 nA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507978" y="4689208"/>
            <a:ext cx="5232179" cy="2160000"/>
            <a:chOff x="6710541" y="2538000"/>
            <a:chExt cx="5232179" cy="2160000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0541" y="2538000"/>
              <a:ext cx="4315486" cy="2160000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11302801" y="3417330"/>
              <a:ext cx="6399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 nA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315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9100" y="177996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Keep Gw as zero, produce the phase response curve using rat’s neural parameters.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19100" y="1139184"/>
            <a:ext cx="3608265" cy="5640166"/>
            <a:chOff x="228026" y="998511"/>
            <a:chExt cx="3608265" cy="564016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026" y="4838677"/>
              <a:ext cx="3608265" cy="18000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026" y="998511"/>
              <a:ext cx="3596238" cy="18000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026" y="2918594"/>
              <a:ext cx="3596238" cy="1800000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4273549" y="1139184"/>
            <a:ext cx="3596238" cy="5640166"/>
            <a:chOff x="4273549" y="901795"/>
            <a:chExt cx="3596238" cy="564016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3549" y="4741961"/>
              <a:ext cx="3596238" cy="180000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3549" y="901795"/>
              <a:ext cx="3596238" cy="1800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3549" y="2821878"/>
              <a:ext cx="3596238" cy="180000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8191078" y="1139184"/>
            <a:ext cx="3596238" cy="5640166"/>
            <a:chOff x="8191078" y="901795"/>
            <a:chExt cx="3596238" cy="5640166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1078" y="4741961"/>
              <a:ext cx="3596238" cy="18000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1078" y="901795"/>
              <a:ext cx="3596238" cy="180000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1078" y="2821878"/>
              <a:ext cx="3596238" cy="1800000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1113694" y="545617"/>
            <a:ext cx="2332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external drive, tuning the synaptic inhabitation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768941" y="545616"/>
            <a:ext cx="2605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External drive = 6 nA, tuning the synaptic inhabitation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002994" y="545615"/>
            <a:ext cx="2303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onductance </a:t>
            </a:r>
            <a:r>
              <a:rPr lang="en-US" altLang="zh-CN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sz="16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2 uS, tuning the external drive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17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9100" y="142824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Keep Gw as zero, produce the phase response curve using rat’s neural parameters.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527520"/>
            <a:ext cx="5973751" cy="2990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27" y="3532884"/>
            <a:ext cx="4320000" cy="32974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330" y="3635422"/>
            <a:ext cx="4315486" cy="32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330" y="456491"/>
            <a:ext cx="4315486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8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9100" y="142824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prstClr val="black"/>
                </a:solidFill>
                <a:latin typeface="Georgia"/>
                <a:ea typeface="宋体" panose="02010600030101010101" pitchFamily="2" charset="-122"/>
              </a:rPr>
              <a:t>Keep Gw as zero, produce the phase response curve using rat’s neural parameters.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19100" y="1216710"/>
            <a:ext cx="2332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external drive, tuning the synaptic inhabitation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9100" y="3412037"/>
            <a:ext cx="26054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External drive = 6 nA, tuning the synaptic inhabitation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9100" y="5460515"/>
            <a:ext cx="2303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onductance </a:t>
            </a:r>
            <a:r>
              <a:rPr lang="en-US" altLang="zh-CN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zh-CN" sz="160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2 uS, tuning the external drive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3199987" y="481359"/>
            <a:ext cx="8225926" cy="6376641"/>
            <a:chOff x="3199987" y="481359"/>
            <a:chExt cx="8225926" cy="6376641"/>
          </a:xfrm>
        </p:grpSpPr>
        <p:grpSp>
          <p:nvGrpSpPr>
            <p:cNvPr id="18" name="Group 17"/>
            <p:cNvGrpSpPr/>
            <p:nvPr/>
          </p:nvGrpSpPr>
          <p:grpSpPr>
            <a:xfrm>
              <a:off x="3199987" y="481359"/>
              <a:ext cx="8225926" cy="6376641"/>
              <a:chOff x="2953802" y="463774"/>
              <a:chExt cx="8225926" cy="6376641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7219728" y="463774"/>
                <a:ext cx="3960000" cy="6376641"/>
                <a:chOff x="6586682" y="463774"/>
                <a:chExt cx="3960000" cy="6376641"/>
              </a:xfrm>
            </p:grpSpPr>
            <p:sp>
              <p:nvSpPr>
                <p:cNvPr id="5" name="TextBox 4"/>
                <p:cNvSpPr txBox="1"/>
                <p:nvPr/>
              </p:nvSpPr>
              <p:spPr>
                <a:xfrm>
                  <a:off x="8442701" y="463774"/>
                  <a:ext cx="5389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4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5 nA</a:t>
                  </a:r>
                  <a:endParaRPr lang="zh-CN" alt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12" name="Group 11"/>
                <p:cNvGrpSpPr/>
                <p:nvPr/>
              </p:nvGrpSpPr>
              <p:grpSpPr>
                <a:xfrm>
                  <a:off x="6586682" y="731273"/>
                  <a:ext cx="3960000" cy="6109142"/>
                  <a:chOff x="6586682" y="731273"/>
                  <a:chExt cx="3960000" cy="6109142"/>
                </a:xfrm>
              </p:grpSpPr>
              <p:pic>
                <p:nvPicPr>
                  <p:cNvPr id="3" name="Picture 2"/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586682" y="731273"/>
                    <a:ext cx="3960000" cy="1982071"/>
                  </a:xfrm>
                  <a:prstGeom prst="rect">
                    <a:avLst/>
                  </a:prstGeom>
                </p:spPr>
              </p:pic>
              <p:pic>
                <p:nvPicPr>
                  <p:cNvPr id="8" name="Picture 7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586682" y="2791879"/>
                    <a:ext cx="3960000" cy="1982071"/>
                  </a:xfrm>
                  <a:prstGeom prst="rect">
                    <a:avLst/>
                  </a:prstGeom>
                </p:spPr>
              </p:pic>
              <p:pic>
                <p:nvPicPr>
                  <p:cNvPr id="9" name="Picture 8"/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586682" y="4858344"/>
                    <a:ext cx="3960000" cy="1982071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13" name="Group 12"/>
              <p:cNvGrpSpPr/>
              <p:nvPr/>
            </p:nvGrpSpPr>
            <p:grpSpPr>
              <a:xfrm>
                <a:off x="2953802" y="463774"/>
                <a:ext cx="3960000" cy="6376641"/>
                <a:chOff x="1484865" y="463775"/>
                <a:chExt cx="3960000" cy="6376641"/>
              </a:xfrm>
            </p:grpSpPr>
            <p:sp>
              <p:nvSpPr>
                <p:cNvPr id="6" name="TextBox 5"/>
                <p:cNvSpPr txBox="1"/>
                <p:nvPr/>
              </p:nvSpPr>
              <p:spPr>
                <a:xfrm>
                  <a:off x="3165745" y="463775"/>
                  <a:ext cx="59824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4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-5 nA</a:t>
                  </a:r>
                  <a:endParaRPr lang="zh-CN" alt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11" name="Group 10"/>
                <p:cNvGrpSpPr/>
                <p:nvPr/>
              </p:nvGrpSpPr>
              <p:grpSpPr>
                <a:xfrm>
                  <a:off x="1484865" y="2791879"/>
                  <a:ext cx="3960000" cy="4048537"/>
                  <a:chOff x="1294114" y="2778437"/>
                  <a:chExt cx="3960000" cy="4048537"/>
                </a:xfrm>
              </p:grpSpPr>
              <p:pic>
                <p:nvPicPr>
                  <p:cNvPr id="7" name="Picture 6"/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294114" y="2778437"/>
                    <a:ext cx="3960000" cy="1982071"/>
                  </a:xfrm>
                  <a:prstGeom prst="rect">
                    <a:avLst/>
                  </a:prstGeom>
                </p:spPr>
              </p:pic>
              <p:pic>
                <p:nvPicPr>
                  <p:cNvPr id="10" name="Picture 9"/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294114" y="4844903"/>
                    <a:ext cx="3960000" cy="1982071"/>
                  </a:xfrm>
                  <a:prstGeom prst="rect">
                    <a:avLst/>
                  </a:prstGeom>
                </p:spPr>
              </p:pic>
            </p:grpSp>
          </p:grp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9987" y="742997"/>
              <a:ext cx="3960000" cy="19820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029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</TotalTime>
  <Words>754</Words>
  <Application>Microsoft Office PowerPoint</Application>
  <PresentationFormat>Widescreen</PresentationFormat>
  <Paragraphs>95</Paragraphs>
  <Slides>21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38" baseType="lpstr">
      <vt:lpstr>等线</vt:lpstr>
      <vt:lpstr>等线 Light</vt:lpstr>
      <vt:lpstr>宋体</vt:lpstr>
      <vt:lpstr>Arial</vt:lpstr>
      <vt:lpstr>Calibri</vt:lpstr>
      <vt:lpstr>Cambria Math</vt:lpstr>
      <vt:lpstr>Constantia</vt:lpstr>
      <vt:lpstr>Georgia</vt:lpstr>
      <vt:lpstr>Segoe UI Black</vt:lpstr>
      <vt:lpstr>Segoe UI Historic</vt:lpstr>
      <vt:lpstr>Times New Roman</vt:lpstr>
      <vt:lpstr>Trebuchet MS</vt:lpstr>
      <vt:lpstr>Wingdings 2</vt:lpstr>
      <vt:lpstr>Office Theme</vt:lpstr>
      <vt:lpstr>Urban</vt:lpstr>
      <vt:lpstr>1_Urban</vt:lpstr>
      <vt:lpstr>2_Urban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Case Western Reserve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Kaiyu Deng</dc:creator>
  <cp:lastModifiedBy>Kaiyu Deng</cp:lastModifiedBy>
  <cp:revision>77</cp:revision>
  <dcterms:created xsi:type="dcterms:W3CDTF">2021-06-07T00:50:45Z</dcterms:created>
  <dcterms:modified xsi:type="dcterms:W3CDTF">2021-06-27T05:06:57Z</dcterms:modified>
</cp:coreProperties>
</file>

<file path=docProps/thumbnail.jpeg>
</file>